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embeddedFontLst>
    <p:embeddedFont>
      <p:font typeface="Poppins"/>
      <p:regular r:id="rId16"/>
      <p:bold r:id="rId17"/>
      <p:italic r:id="rId18"/>
      <p:boldItalic r:id="rId19"/>
    </p:embeddedFont>
    <p:embeddedFont>
      <p:font typeface="Barlow Condensed"/>
      <p:regular r:id="rId20"/>
      <p:bold r:id="rId21"/>
      <p:italic r:id="rId22"/>
      <p:boldItalic r:id="rId23"/>
    </p:embeddedFont>
    <p:embeddedFont>
      <p:font typeface="Barlow Medium"/>
      <p:regular r:id="rId24"/>
      <p:bold r:id="rId25"/>
      <p:italic r:id="rId26"/>
      <p:boldItalic r:id="rId27"/>
    </p:embeddedFont>
    <p:embeddedFont>
      <p:font typeface="Barlow"/>
      <p:regular r:id="rId28"/>
      <p:bold r:id="rId29"/>
      <p:italic r:id="rId30"/>
      <p:boldItalic r:id="rId31"/>
    </p:embeddedFont>
    <p:embeddedFont>
      <p:font typeface="Homemade Appl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3" roundtripDataSignature="AMtx7mgCpgpN/NZCgIHR16IysHqE2Pu9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489289-4CE8-4F23-A5BA-DEAE76A6172D}">
  <a:tblStyle styleId="{C7489289-4CE8-4F23-A5BA-DEAE76A6172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regular.fntdata"/><Relationship Id="rId22" Type="http://schemas.openxmlformats.org/officeDocument/2006/relationships/font" Target="fonts/BarlowCondensed-italic.fntdata"/><Relationship Id="rId21" Type="http://schemas.openxmlformats.org/officeDocument/2006/relationships/font" Target="fonts/BarlowCondensed-bold.fntdata"/><Relationship Id="rId24" Type="http://schemas.openxmlformats.org/officeDocument/2006/relationships/font" Target="fonts/BarlowMedium-regular.fntdata"/><Relationship Id="rId23" Type="http://schemas.openxmlformats.org/officeDocument/2006/relationships/font" Target="fonts/BarlowCondense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Medium-italic.fntdata"/><Relationship Id="rId25" Type="http://schemas.openxmlformats.org/officeDocument/2006/relationships/font" Target="fonts/BarlowMedium-bold.fntdata"/><Relationship Id="rId28" Type="http://schemas.openxmlformats.org/officeDocument/2006/relationships/font" Target="fonts/Barlow-regular.fntdata"/><Relationship Id="rId27" Type="http://schemas.openxmlformats.org/officeDocument/2006/relationships/font" Target="fonts/Barlow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arl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boldItalic.fntdata"/><Relationship Id="rId30" Type="http://schemas.openxmlformats.org/officeDocument/2006/relationships/font" Target="fonts/Barlow-italic.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HomemadeApple-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oppins-bold.fntdata"/><Relationship Id="rId16" Type="http://schemas.openxmlformats.org/officeDocument/2006/relationships/font" Target="fonts/Poppins-regular.fntdata"/><Relationship Id="rId19" Type="http://schemas.openxmlformats.org/officeDocument/2006/relationships/font" Target="fonts/Poppins-boldItalic.fntdata"/><Relationship Id="rId18" Type="http://schemas.openxmlformats.org/officeDocument/2006/relationships/font" Target="fonts/Poppi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694d8d0b1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3694d8d0b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694d8d0b1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3694d8d0b1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94d8d0b1a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3694d8d0b1a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Selon l’Info</a:t>
            </a:r>
            <a:endParaRPr/>
          </a:p>
        </p:txBody>
      </p:sp>
      <p:sp>
        <p:nvSpPr>
          <p:cNvPr id="174" name="Google Shape;174;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15.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9.png"/><Relationship Id="rId7" Type="http://schemas.openxmlformats.org/officeDocument/2006/relationships/hyperlink" Target="https://twitter.com/SlidesManiaSM/" TargetMode="External"/><Relationship Id="rId8"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jpg"/><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7" name="Shape 7"/>
        <p:cNvGrpSpPr/>
        <p:nvPr/>
      </p:nvGrpSpPr>
      <p:grpSpPr>
        <a:xfrm>
          <a:off x="0" y="0"/>
          <a:ext cx="0" cy="0"/>
          <a:chOff x="0" y="0"/>
          <a:chExt cx="0" cy="0"/>
        </a:xfrm>
      </p:grpSpPr>
      <p:pic>
        <p:nvPicPr>
          <p:cNvPr descr="Imagen que contiene niño, persona, joven, sentado&#10;&#10;Descripción generada automáticamente" id="8" name="Google Shape;8;p8"/>
          <p:cNvPicPr preferRelativeResize="0"/>
          <p:nvPr/>
        </p:nvPicPr>
        <p:blipFill rotWithShape="1">
          <a:blip r:embed="rId2">
            <a:alphaModFix/>
          </a:blip>
          <a:srcRect b="14858" l="0" r="0" t="906"/>
          <a:stretch/>
        </p:blipFill>
        <p:spPr>
          <a:xfrm>
            <a:off x="0" y="0"/>
            <a:ext cx="12192000" cy="6858000"/>
          </a:xfrm>
          <a:prstGeom prst="rect">
            <a:avLst/>
          </a:prstGeom>
          <a:noFill/>
          <a:ln>
            <a:noFill/>
          </a:ln>
        </p:spPr>
      </p:pic>
      <p:sp>
        <p:nvSpPr>
          <p:cNvPr id="9" name="Google Shape;9;p8"/>
          <p:cNvSpPr/>
          <p:nvPr/>
        </p:nvSpPr>
        <p:spPr>
          <a:xfrm>
            <a:off x="494489" y="0"/>
            <a:ext cx="2800755" cy="1200726"/>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8"/>
          <p:cNvSpPr/>
          <p:nvPr/>
        </p:nvSpPr>
        <p:spPr>
          <a:xfrm>
            <a:off x="3295244" y="0"/>
            <a:ext cx="2800755" cy="1200726"/>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8"/>
          <p:cNvSpPr/>
          <p:nvPr/>
        </p:nvSpPr>
        <p:spPr>
          <a:xfrm>
            <a:off x="6096000" y="0"/>
            <a:ext cx="2800755" cy="1200726"/>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8"/>
          <p:cNvSpPr/>
          <p:nvPr/>
        </p:nvSpPr>
        <p:spPr>
          <a:xfrm>
            <a:off x="8896755" y="0"/>
            <a:ext cx="2800755" cy="120072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8"/>
          <p:cNvSpPr/>
          <p:nvPr/>
        </p:nvSpPr>
        <p:spPr>
          <a:xfrm>
            <a:off x="567692" y="5218545"/>
            <a:ext cx="11129818" cy="1639455"/>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66" name="Shape 66"/>
        <p:cNvGrpSpPr/>
        <p:nvPr/>
      </p:nvGrpSpPr>
      <p:grpSpPr>
        <a:xfrm>
          <a:off x="0" y="0"/>
          <a:ext cx="0" cy="0"/>
          <a:chOff x="0" y="0"/>
          <a:chExt cx="0" cy="0"/>
        </a:xfrm>
      </p:grpSpPr>
      <p:grpSp>
        <p:nvGrpSpPr>
          <p:cNvPr id="67" name="Google Shape;67;p16"/>
          <p:cNvGrpSpPr/>
          <p:nvPr/>
        </p:nvGrpSpPr>
        <p:grpSpPr>
          <a:xfrm>
            <a:off x="145863" y="1699491"/>
            <a:ext cx="11879752" cy="4915913"/>
            <a:chOff x="145863" y="3419663"/>
            <a:chExt cx="11879752" cy="3195739"/>
          </a:xfrm>
        </p:grpSpPr>
        <p:sp>
          <p:nvSpPr>
            <p:cNvPr id="68" name="Google Shape;68;p16"/>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16"/>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6"/>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6"/>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6"/>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6"/>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6"/>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16"/>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6" name="Google Shape;76;p16"/>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7" name="Shape 77"/>
        <p:cNvGrpSpPr/>
        <p:nvPr/>
      </p:nvGrpSpPr>
      <p:grpSpPr>
        <a:xfrm>
          <a:off x="0" y="0"/>
          <a:ext cx="0" cy="0"/>
          <a:chOff x="0" y="0"/>
          <a:chExt cx="0" cy="0"/>
        </a:xfrm>
      </p:grpSpPr>
      <p:grpSp>
        <p:nvGrpSpPr>
          <p:cNvPr id="78" name="Google Shape;78;p18"/>
          <p:cNvGrpSpPr/>
          <p:nvPr/>
        </p:nvGrpSpPr>
        <p:grpSpPr>
          <a:xfrm>
            <a:off x="0" y="0"/>
            <a:ext cx="12192000" cy="6858000"/>
            <a:chOff x="0" y="0"/>
            <a:chExt cx="12192000" cy="6858000"/>
          </a:xfrm>
        </p:grpSpPr>
        <p:sp>
          <p:nvSpPr>
            <p:cNvPr id="79" name="Google Shape;79;p18"/>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8">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1" name="Google Shape;81;p18"/>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82" name="Google Shape;82;p18"/>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 name="Google Shape;83;p18">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84" name="Google Shape;84;p18">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85" name="Google Shape;85;p18">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86" name="Google Shape;86;p18">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87" name="Google Shape;87;p18"/>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15" name="Shape 15"/>
        <p:cNvGrpSpPr/>
        <p:nvPr/>
      </p:nvGrpSpPr>
      <p:grpSpPr>
        <a:xfrm>
          <a:off x="0" y="0"/>
          <a:ext cx="0" cy="0"/>
          <a:chOff x="0" y="0"/>
          <a:chExt cx="0" cy="0"/>
        </a:xfrm>
      </p:grpSpPr>
      <p:sp>
        <p:nvSpPr>
          <p:cNvPr id="16" name="Google Shape;16;p9"/>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9"/>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9"/>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9"/>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9"/>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25" name="Shape 25"/>
        <p:cNvGrpSpPr/>
        <p:nvPr/>
      </p:nvGrpSpPr>
      <p:grpSpPr>
        <a:xfrm>
          <a:off x="0" y="0"/>
          <a:ext cx="0" cy="0"/>
          <a:chOff x="0" y="0"/>
          <a:chExt cx="0" cy="0"/>
        </a:xfrm>
      </p:grpSpPr>
      <p:pic>
        <p:nvPicPr>
          <p:cNvPr id="26" name="Google Shape;26;p10"/>
          <p:cNvPicPr preferRelativeResize="0"/>
          <p:nvPr/>
        </p:nvPicPr>
        <p:blipFill rotWithShape="1">
          <a:blip r:embed="rId2">
            <a:alphaModFix/>
          </a:blip>
          <a:srcRect b="57103" l="0" r="0" t="0"/>
          <a:stretch/>
        </p:blipFill>
        <p:spPr>
          <a:xfrm>
            <a:off x="0" y="3916218"/>
            <a:ext cx="3376782" cy="2941782"/>
          </a:xfrm>
          <a:prstGeom prst="rect">
            <a:avLst/>
          </a:prstGeom>
          <a:noFill/>
          <a:ln>
            <a:noFill/>
          </a:ln>
        </p:spPr>
      </p:pic>
      <p:pic>
        <p:nvPicPr>
          <p:cNvPr id="27" name="Google Shape;27;p10"/>
          <p:cNvPicPr preferRelativeResize="0"/>
          <p:nvPr/>
        </p:nvPicPr>
        <p:blipFill rotWithShape="1">
          <a:blip r:embed="rId2">
            <a:alphaModFix/>
          </a:blip>
          <a:srcRect b="57103" l="0" r="0" t="0"/>
          <a:stretch/>
        </p:blipFill>
        <p:spPr>
          <a:xfrm>
            <a:off x="3376782" y="3916218"/>
            <a:ext cx="3376782" cy="2941782"/>
          </a:xfrm>
          <a:prstGeom prst="rect">
            <a:avLst/>
          </a:prstGeom>
          <a:noFill/>
          <a:ln>
            <a:noFill/>
          </a:ln>
        </p:spPr>
      </p:pic>
      <p:pic>
        <p:nvPicPr>
          <p:cNvPr id="28" name="Google Shape;28;p10"/>
          <p:cNvPicPr preferRelativeResize="0"/>
          <p:nvPr/>
        </p:nvPicPr>
        <p:blipFill rotWithShape="1">
          <a:blip r:embed="rId2">
            <a:alphaModFix/>
          </a:blip>
          <a:srcRect b="57103" l="0" r="0" t="0"/>
          <a:stretch/>
        </p:blipFill>
        <p:spPr>
          <a:xfrm>
            <a:off x="6753564" y="3916218"/>
            <a:ext cx="3376782" cy="2941782"/>
          </a:xfrm>
          <a:prstGeom prst="rect">
            <a:avLst/>
          </a:prstGeom>
          <a:noFill/>
          <a:ln>
            <a:noFill/>
          </a:ln>
        </p:spPr>
      </p:pic>
      <p:pic>
        <p:nvPicPr>
          <p:cNvPr id="29" name="Google Shape;29;p10"/>
          <p:cNvPicPr preferRelativeResize="0"/>
          <p:nvPr/>
        </p:nvPicPr>
        <p:blipFill rotWithShape="1">
          <a:blip r:embed="rId2">
            <a:alphaModFix/>
          </a:blip>
          <a:srcRect b="57103" l="0" r="38943" t="0"/>
          <a:stretch/>
        </p:blipFill>
        <p:spPr>
          <a:xfrm>
            <a:off x="10130346" y="3916218"/>
            <a:ext cx="2061654" cy="2941782"/>
          </a:xfrm>
          <a:prstGeom prst="rect">
            <a:avLst/>
          </a:prstGeom>
          <a:noFill/>
          <a:ln>
            <a:noFill/>
          </a:ln>
        </p:spPr>
      </p:pic>
      <p:sp>
        <p:nvSpPr>
          <p:cNvPr id="30" name="Google Shape;30;p1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31" name="Shape 31"/>
        <p:cNvGrpSpPr/>
        <p:nvPr/>
      </p:nvGrpSpPr>
      <p:grpSpPr>
        <a:xfrm>
          <a:off x="0" y="0"/>
          <a:ext cx="0" cy="0"/>
          <a:chOff x="0" y="0"/>
          <a:chExt cx="0" cy="0"/>
        </a:xfrm>
      </p:grpSpPr>
      <p:sp>
        <p:nvSpPr>
          <p:cNvPr id="32" name="Google Shape;32;p11"/>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 name="Google Shape;33;p11"/>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34" name="Google Shape;34;p11"/>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35" name="Google Shape;35;p11"/>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36" name="Google Shape;36;p11"/>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37" name="Google Shape;37;p11"/>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38"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39" name="Shape 39"/>
        <p:cNvGrpSpPr/>
        <p:nvPr/>
      </p:nvGrpSpPr>
      <p:grpSpPr>
        <a:xfrm>
          <a:off x="0" y="0"/>
          <a:ext cx="0" cy="0"/>
          <a:chOff x="0" y="0"/>
          <a:chExt cx="0" cy="0"/>
        </a:xfrm>
      </p:grpSpPr>
      <p:grpSp>
        <p:nvGrpSpPr>
          <p:cNvPr id="40" name="Google Shape;40;p12"/>
          <p:cNvGrpSpPr/>
          <p:nvPr/>
        </p:nvGrpSpPr>
        <p:grpSpPr>
          <a:xfrm flipH="1" rot="10800000">
            <a:off x="165394" y="1747121"/>
            <a:ext cx="11877637" cy="5110878"/>
            <a:chOff x="165394" y="1747121"/>
            <a:chExt cx="11877637" cy="5110878"/>
          </a:xfrm>
        </p:grpSpPr>
        <p:sp>
          <p:nvSpPr>
            <p:cNvPr id="41" name="Google Shape;41;p12"/>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6" name="Google Shape;46;p12"/>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47" name="Shape 47"/>
        <p:cNvGrpSpPr/>
        <p:nvPr/>
      </p:nvGrpSpPr>
      <p:grpSpPr>
        <a:xfrm>
          <a:off x="0" y="0"/>
          <a:ext cx="0" cy="0"/>
          <a:chOff x="0" y="0"/>
          <a:chExt cx="0" cy="0"/>
        </a:xfrm>
      </p:grpSpPr>
      <p:sp>
        <p:nvSpPr>
          <p:cNvPr id="48" name="Google Shape;48;p13"/>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53" name="Shape 53"/>
        <p:cNvGrpSpPr/>
        <p:nvPr/>
      </p:nvGrpSpPr>
      <p:grpSpPr>
        <a:xfrm>
          <a:off x="0" y="0"/>
          <a:ext cx="0" cy="0"/>
          <a:chOff x="0" y="0"/>
          <a:chExt cx="0" cy="0"/>
        </a:xfrm>
      </p:grpSpPr>
      <p:sp>
        <p:nvSpPr>
          <p:cNvPr id="54" name="Google Shape;54;p14"/>
          <p:cNvSpPr/>
          <p:nvPr/>
        </p:nvSpPr>
        <p:spPr>
          <a:xfrm>
            <a:off x="192823" y="3818268"/>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4"/>
          <p:cNvSpPr/>
          <p:nvPr/>
        </p:nvSpPr>
        <p:spPr>
          <a:xfrm>
            <a:off x="3191342" y="3818115"/>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4"/>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4"/>
          <p:cNvSpPr/>
          <p:nvPr/>
        </p:nvSpPr>
        <p:spPr>
          <a:xfrm>
            <a:off x="9201886" y="3808784"/>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14"/>
          <p:cNvSpPr/>
          <p:nvPr/>
        </p:nvSpPr>
        <p:spPr>
          <a:xfrm>
            <a:off x="8254460" y="1609164"/>
            <a:ext cx="3816000" cy="2050486"/>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14"/>
          <p:cNvSpPr/>
          <p:nvPr/>
        </p:nvSpPr>
        <p:spPr>
          <a:xfrm>
            <a:off x="192823" y="1609174"/>
            <a:ext cx="3816944" cy="2050476"/>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14"/>
          <p:cNvSpPr/>
          <p:nvPr/>
        </p:nvSpPr>
        <p:spPr>
          <a:xfrm>
            <a:off x="4169915" y="1616364"/>
            <a:ext cx="3924000" cy="205047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61" name="Shape 61"/>
        <p:cNvGrpSpPr/>
        <p:nvPr/>
      </p:nvGrpSpPr>
      <p:grpSpPr>
        <a:xfrm>
          <a:off x="0" y="0"/>
          <a:ext cx="0" cy="0"/>
          <a:chOff x="0" y="0"/>
          <a:chExt cx="0" cy="0"/>
        </a:xfrm>
      </p:grpSpPr>
      <p:sp>
        <p:nvSpPr>
          <p:cNvPr id="62" name="Google Shape;62;p15"/>
          <p:cNvSpPr/>
          <p:nvPr/>
        </p:nvSpPr>
        <p:spPr>
          <a:xfrm>
            <a:off x="391885" y="3870627"/>
            <a:ext cx="3806889" cy="2558159"/>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5"/>
          <p:cNvSpPr/>
          <p:nvPr/>
        </p:nvSpPr>
        <p:spPr>
          <a:xfrm>
            <a:off x="8003927" y="1710625"/>
            <a:ext cx="3796187" cy="2464864"/>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5"/>
          <p:cNvSpPr/>
          <p:nvPr/>
        </p:nvSpPr>
        <p:spPr>
          <a:xfrm>
            <a:off x="4272550" y="4322619"/>
            <a:ext cx="3657600" cy="2106168"/>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15"/>
          <p:cNvSpPr/>
          <p:nvPr/>
        </p:nvSpPr>
        <p:spPr>
          <a:xfrm>
            <a:off x="4272550" y="1710625"/>
            <a:ext cx="3657600" cy="2530788"/>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6.jpg"/><Relationship Id="rId6"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education.gouv.qc.ca/fileadmin/site_web/documents/dpse/evaluation/LesChoixDeNotreEcole_DocSoutien_f.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1383925" y="5228550"/>
            <a:ext cx="8116500" cy="126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Document d’information sur la nature et les moments des principales évaluations</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2025-2026</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lt1"/>
                </a:solidFill>
                <a:latin typeface="Barlow"/>
                <a:ea typeface="Barlow"/>
                <a:cs typeface="Barlow"/>
                <a:sym typeface="Barlow"/>
              </a:rPr>
              <a:t>1</a:t>
            </a:r>
            <a:r>
              <a:rPr b="1" baseline="30000" i="0" lang="es-ES" sz="2000" u="none" cap="none" strike="noStrike">
                <a:solidFill>
                  <a:schemeClr val="lt1"/>
                </a:solidFill>
                <a:latin typeface="Barlow"/>
                <a:ea typeface="Barlow"/>
                <a:cs typeface="Barlow"/>
                <a:sym typeface="Barlow"/>
              </a:rPr>
              <a:t>re</a:t>
            </a:r>
            <a:r>
              <a:rPr b="1" i="0" lang="es-ES" sz="2000" u="none" cap="none" strike="noStrike">
                <a:solidFill>
                  <a:schemeClr val="lt1"/>
                </a:solidFill>
                <a:latin typeface="Barlow"/>
                <a:ea typeface="Barlow"/>
                <a:cs typeface="Barlow"/>
                <a:sym typeface="Barlow"/>
              </a:rPr>
              <a:t> année du primaire</a:t>
            </a:r>
            <a:endParaRPr b="1" i="0" sz="2000" u="none" cap="none" strike="noStrike">
              <a:solidFill>
                <a:schemeClr val="lt1"/>
              </a:solidFill>
              <a:latin typeface="Barlow"/>
              <a:ea typeface="Barlow"/>
              <a:cs typeface="Barlow"/>
              <a:sym typeface="Barlow"/>
            </a:endParaRPr>
          </a:p>
        </p:txBody>
      </p:sp>
      <p:sp>
        <p:nvSpPr>
          <p:cNvPr id="93" name="Google Shape;93;p1"/>
          <p:cNvSpPr txBox="1"/>
          <p:nvPr/>
        </p:nvSpPr>
        <p:spPr>
          <a:xfrm>
            <a:off x="1162050" y="255775"/>
            <a:ext cx="2151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COMMUNICATIONS OFFICIELLES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4207099" y="255850"/>
            <a:ext cx="16695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DATES À RETENIR</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95" name="Google Shape;95;p1"/>
          <p:cNvSpPr txBox="1"/>
          <p:nvPr/>
        </p:nvSpPr>
        <p:spPr>
          <a:xfrm>
            <a:off x="6866938" y="255775"/>
            <a:ext cx="19770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COMPÉTENCES ÉVALUÉES</a:t>
            </a:r>
            <a:endParaRPr b="0" i="0" sz="1800" u="none" cap="none" strike="noStrike">
              <a:solidFill>
                <a:srgbClr val="FFFFFF"/>
              </a:solidFill>
              <a:latin typeface="Barlow"/>
              <a:ea typeface="Barlow"/>
              <a:cs typeface="Barlow"/>
              <a:sym typeface="Barlow"/>
            </a:endParaRPr>
          </a:p>
        </p:txBody>
      </p:sp>
      <p:sp>
        <p:nvSpPr>
          <p:cNvPr id="96" name="Google Shape;96;p1"/>
          <p:cNvSpPr txBox="1"/>
          <p:nvPr/>
        </p:nvSpPr>
        <p:spPr>
          <a:xfrm>
            <a:off x="9743875" y="255800"/>
            <a:ext cx="16695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NATURE DES ÉVALUATIONS</a:t>
            </a:r>
            <a:endParaRPr b="0" i="0" sz="1400" u="none" cap="none" strike="noStrike">
              <a:solidFill>
                <a:srgbClr val="000000"/>
              </a:solidFill>
              <a:latin typeface="Arial"/>
              <a:ea typeface="Arial"/>
              <a:cs typeface="Arial"/>
              <a:sym typeface="Arial"/>
            </a:endParaRPr>
          </a:p>
        </p:txBody>
      </p:sp>
      <p:pic>
        <p:nvPicPr>
          <p:cNvPr id="97" name="Google Shape;97;p1"/>
          <p:cNvPicPr preferRelativeResize="0"/>
          <p:nvPr/>
        </p:nvPicPr>
        <p:blipFill rotWithShape="1">
          <a:blip r:embed="rId3">
            <a:alphaModFix/>
          </a:blip>
          <a:srcRect b="0" l="0" r="0" t="0"/>
          <a:stretch/>
        </p:blipFill>
        <p:spPr>
          <a:xfrm>
            <a:off x="9500300" y="5984683"/>
            <a:ext cx="2057400" cy="742950"/>
          </a:xfrm>
          <a:prstGeom prst="rect">
            <a:avLst/>
          </a:prstGeom>
          <a:noFill/>
          <a:ln>
            <a:noFill/>
          </a:ln>
        </p:spPr>
      </p:pic>
      <p:grpSp>
        <p:nvGrpSpPr>
          <p:cNvPr id="98" name="Google Shape;98;p1"/>
          <p:cNvGrpSpPr/>
          <p:nvPr/>
        </p:nvGrpSpPr>
        <p:grpSpPr>
          <a:xfrm>
            <a:off x="3713827" y="192845"/>
            <a:ext cx="694810" cy="811823"/>
            <a:chOff x="6907250" y="4018375"/>
            <a:chExt cx="226625" cy="265875"/>
          </a:xfrm>
        </p:grpSpPr>
        <p:sp>
          <p:nvSpPr>
            <p:cNvPr id="99" name="Google Shape;99;p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1"/>
          <p:cNvSpPr/>
          <p:nvPr/>
        </p:nvSpPr>
        <p:spPr>
          <a:xfrm>
            <a:off x="9106786" y="282682"/>
            <a:ext cx="637079" cy="63218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6202645" y="186723"/>
            <a:ext cx="825891" cy="824067"/>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 name="Google Shape;104;p1"/>
          <p:cNvGrpSpPr/>
          <p:nvPr/>
        </p:nvGrpSpPr>
        <p:grpSpPr>
          <a:xfrm>
            <a:off x="555454" y="250077"/>
            <a:ext cx="700039" cy="697383"/>
            <a:chOff x="5684575" y="4038000"/>
            <a:chExt cx="252950" cy="252950"/>
          </a:xfrm>
        </p:grpSpPr>
        <p:sp>
          <p:nvSpPr>
            <p:cNvPr id="105" name="Google Shape;105;p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Imagen que contiene pared, niño, interior, cepillo de dientes&#10;&#10;Descripción generada automáticamente" id="115" name="Google Shape;115;p2"/>
          <p:cNvPicPr preferRelativeResize="0"/>
          <p:nvPr/>
        </p:nvPicPr>
        <p:blipFill rotWithShape="1">
          <a:blip r:embed="rId3">
            <a:alphaModFix/>
          </a:blip>
          <a:srcRect b="0" l="0" r="0" t="0"/>
          <a:stretch/>
        </p:blipFill>
        <p:spPr>
          <a:xfrm>
            <a:off x="6143280" y="1516618"/>
            <a:ext cx="2868574" cy="1912382"/>
          </a:xfrm>
          <a:prstGeom prst="rect">
            <a:avLst/>
          </a:prstGeom>
          <a:noFill/>
          <a:ln>
            <a:noFill/>
          </a:ln>
        </p:spPr>
      </p:pic>
      <p:pic>
        <p:nvPicPr>
          <p:cNvPr descr="Imagen que contiene persona, suelo, pose, sujetando&#10;&#10;Descripción generada automáticamente" id="116" name="Google Shape;116;p2"/>
          <p:cNvPicPr preferRelativeResize="0"/>
          <p:nvPr/>
        </p:nvPicPr>
        <p:blipFill rotWithShape="1">
          <a:blip r:embed="rId4">
            <a:alphaModFix/>
          </a:blip>
          <a:srcRect b="0" l="0" r="0" t="0"/>
          <a:stretch/>
        </p:blipFill>
        <p:spPr>
          <a:xfrm>
            <a:off x="146921" y="1516618"/>
            <a:ext cx="2868573" cy="1912382"/>
          </a:xfrm>
          <a:prstGeom prst="rect">
            <a:avLst/>
          </a:prstGeom>
          <a:noFill/>
          <a:ln>
            <a:noFill/>
          </a:ln>
        </p:spPr>
      </p:pic>
      <p:pic>
        <p:nvPicPr>
          <p:cNvPr descr="Imagen que contiene persona, hierba, exterior, niño&#10;&#10;Descripción generada automáticamente" id="117" name="Google Shape;117;p2"/>
          <p:cNvPicPr preferRelativeResize="0"/>
          <p:nvPr/>
        </p:nvPicPr>
        <p:blipFill rotWithShape="1">
          <a:blip r:embed="rId5">
            <a:alphaModFix/>
          </a:blip>
          <a:srcRect b="0" l="0" r="0" t="0"/>
          <a:stretch/>
        </p:blipFill>
        <p:spPr>
          <a:xfrm>
            <a:off x="9154800" y="1516624"/>
            <a:ext cx="2868575" cy="1912383"/>
          </a:xfrm>
          <a:prstGeom prst="rect">
            <a:avLst/>
          </a:prstGeom>
          <a:noFill/>
          <a:ln>
            <a:noFill/>
          </a:ln>
        </p:spPr>
      </p:pic>
      <p:pic>
        <p:nvPicPr>
          <p:cNvPr descr="Imagen que contiene niño, persona, pequeño, joven&#10;&#10;Descripción generada automáticamente" id="118" name="Google Shape;118;p2"/>
          <p:cNvPicPr preferRelativeResize="0"/>
          <p:nvPr/>
        </p:nvPicPr>
        <p:blipFill rotWithShape="1">
          <a:blip r:embed="rId6">
            <a:alphaModFix/>
          </a:blip>
          <a:srcRect b="0" l="0" r="0" t="0"/>
          <a:stretch/>
        </p:blipFill>
        <p:spPr>
          <a:xfrm>
            <a:off x="3140339" y="1516618"/>
            <a:ext cx="2868573" cy="1912382"/>
          </a:xfrm>
          <a:prstGeom prst="rect">
            <a:avLst/>
          </a:prstGeom>
          <a:noFill/>
          <a:ln>
            <a:noFill/>
          </a:ln>
        </p:spPr>
      </p:pic>
      <p:sp>
        <p:nvSpPr>
          <p:cNvPr id="119" name="Google Shape;119;p2"/>
          <p:cNvSpPr txBox="1"/>
          <p:nvPr/>
        </p:nvSpPr>
        <p:spPr>
          <a:xfrm>
            <a:off x="326575" y="242600"/>
            <a:ext cx="7693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  Remise des communications officielles</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391849" y="827375"/>
            <a:ext cx="11641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b="0" i="0" sz="1300" u="none" cap="none" strike="noStrike">
              <a:solidFill>
                <a:srgbClr val="3F3F3F"/>
              </a:solidFill>
              <a:latin typeface="Barlow"/>
              <a:ea typeface="Barlow"/>
              <a:cs typeface="Barlow"/>
              <a:sym typeface="Barlow"/>
            </a:endParaRPr>
          </a:p>
        </p:txBody>
      </p:sp>
      <p:cxnSp>
        <p:nvCxnSpPr>
          <p:cNvPr id="121" name="Google Shape;121;p2"/>
          <p:cNvCxnSpPr/>
          <p:nvPr/>
        </p:nvCxnSpPr>
        <p:spPr>
          <a:xfrm flipH="1" rot="10800000">
            <a:off x="582479" y="1352670"/>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122" name="Google Shape;122;p2"/>
          <p:cNvSpPr txBox="1"/>
          <p:nvPr/>
        </p:nvSpPr>
        <p:spPr>
          <a:xfrm>
            <a:off x="144800"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communication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3" name="Google Shape;123;p2"/>
          <p:cNvSpPr txBox="1"/>
          <p:nvPr/>
        </p:nvSpPr>
        <p:spPr>
          <a:xfrm>
            <a:off x="3150263"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er</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4" name="Google Shape;124;p2"/>
          <p:cNvSpPr txBox="1"/>
          <p:nvPr/>
        </p:nvSpPr>
        <p:spPr>
          <a:xfrm>
            <a:off x="6155750" y="3429150"/>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p:txBody>
      </p:sp>
      <p:sp>
        <p:nvSpPr>
          <p:cNvPr id="125" name="Google Shape;125;p2"/>
          <p:cNvSpPr txBox="1"/>
          <p:nvPr/>
        </p:nvSpPr>
        <p:spPr>
          <a:xfrm>
            <a:off x="9176000" y="3429150"/>
            <a:ext cx="2828400" cy="4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3</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60%</a:t>
            </a:r>
            <a:endParaRPr b="0" i="0" sz="1800" u="none" cap="none" strike="noStrike">
              <a:solidFill>
                <a:schemeClr val="lt1"/>
              </a:solidFill>
              <a:latin typeface="Barlow"/>
              <a:ea typeface="Barlow"/>
              <a:cs typeface="Barlow"/>
              <a:sym typeface="Barlow"/>
            </a:endParaRPr>
          </a:p>
        </p:txBody>
      </p:sp>
      <p:sp>
        <p:nvSpPr>
          <p:cNvPr id="126" name="Google Shape;126;p2"/>
          <p:cNvSpPr txBox="1"/>
          <p:nvPr/>
        </p:nvSpPr>
        <p:spPr>
          <a:xfrm>
            <a:off x="172375" y="4027025"/>
            <a:ext cx="2828400" cy="262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Appréciation rendue disponible aux parents sur Mozaïk portail </a:t>
            </a:r>
            <a:r>
              <a:rPr b="1" i="0" lang="es-ES" sz="1300" u="none" cap="none" strike="noStrike">
                <a:solidFill>
                  <a:srgbClr val="3F3F3F"/>
                </a:solidFill>
                <a:latin typeface="Barlow"/>
                <a:ea typeface="Barlow"/>
                <a:cs typeface="Barlow"/>
                <a:sym typeface="Barlow"/>
              </a:rPr>
              <a:t>au plus tard le 15 octobre.</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b="0" i="0" sz="1700" u="none" cap="none" strike="noStrike">
              <a:solidFill>
                <a:srgbClr val="3F3F3F"/>
              </a:solidFill>
              <a:latin typeface="Barlow"/>
              <a:ea typeface="Barlow"/>
              <a:cs typeface="Barlow"/>
              <a:sym typeface="Barlow"/>
            </a:endParaRPr>
          </a:p>
        </p:txBody>
      </p:sp>
      <p:sp>
        <p:nvSpPr>
          <p:cNvPr id="127" name="Google Shape;127;p2"/>
          <p:cNvSpPr txBox="1"/>
          <p:nvPr/>
        </p:nvSpPr>
        <p:spPr>
          <a:xfrm>
            <a:off x="3204082" y="4181486"/>
            <a:ext cx="27300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Bulletin rendu disponible aux parents sur Mozaïk portail a</a:t>
            </a:r>
            <a:r>
              <a:rPr b="1" i="0" lang="es-ES" sz="1300" u="none" cap="none" strike="noStrike">
                <a:solidFill>
                  <a:srgbClr val="3F3F3F"/>
                </a:solidFill>
                <a:latin typeface="Barlow"/>
                <a:ea typeface="Barlow"/>
                <a:cs typeface="Barlow"/>
                <a:sym typeface="Barlow"/>
              </a:rPr>
              <a:t>u plus tard le 20 novembre.</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Rencontre individuelle des parents de chaque élève.</a:t>
            </a:r>
            <a:endParaRPr b="0" i="0" sz="1100" u="none" cap="none" strike="noStrike">
              <a:solidFill>
                <a:srgbClr val="3F3F3F"/>
              </a:solidFill>
              <a:latin typeface="Arial"/>
              <a:ea typeface="Arial"/>
              <a:cs typeface="Arial"/>
              <a:sym typeface="Arial"/>
            </a:endParaRPr>
          </a:p>
        </p:txBody>
      </p:sp>
      <p:sp>
        <p:nvSpPr>
          <p:cNvPr id="128" name="Google Shape;128;p2"/>
          <p:cNvSpPr txBox="1"/>
          <p:nvPr/>
        </p:nvSpPr>
        <p:spPr>
          <a:xfrm>
            <a:off x="6220800" y="4161199"/>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Bulletin rendu disponible aux parents sur Mozaïk portail </a:t>
            </a:r>
            <a:r>
              <a:rPr b="1" i="0" lang="es-ES" sz="1300" u="none" cap="none" strike="noStrike">
                <a:solidFill>
                  <a:srgbClr val="3F3F3F"/>
                </a:solidFill>
                <a:latin typeface="Barlow"/>
                <a:ea typeface="Barlow"/>
                <a:cs typeface="Barlow"/>
                <a:sym typeface="Barlow"/>
              </a:rPr>
              <a:t>au plus tard le 15 mars.</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rgbClr val="3F3F3F"/>
                </a:solidFill>
                <a:latin typeface="Barlow"/>
                <a:ea typeface="Barlow"/>
                <a:cs typeface="Barlow"/>
                <a:sym typeface="Barlow"/>
              </a:rPr>
              <a:t>Rencontre des parents sur invitation.</a:t>
            </a:r>
            <a:endParaRPr b="0" i="0" sz="1100" u="none" cap="none" strike="noStrike">
              <a:solidFill>
                <a:srgbClr val="3F3F3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3F3F3F"/>
              </a:solidFill>
              <a:latin typeface="Barlow"/>
              <a:ea typeface="Barlow"/>
              <a:cs typeface="Barlow"/>
              <a:sym typeface="Barlow"/>
            </a:endParaRPr>
          </a:p>
        </p:txBody>
      </p:sp>
      <p:sp>
        <p:nvSpPr>
          <p:cNvPr id="129" name="Google Shape;129;p2"/>
          <p:cNvSpPr txBox="1"/>
          <p:nvPr/>
        </p:nvSpPr>
        <p:spPr>
          <a:xfrm>
            <a:off x="9237525" y="4161050"/>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3F3F3F"/>
                </a:solidFill>
                <a:latin typeface="Barlow"/>
                <a:ea typeface="Barlow"/>
                <a:cs typeface="Barlow"/>
                <a:sym typeface="Barlow"/>
              </a:rPr>
              <a:t>B</a:t>
            </a:r>
            <a:r>
              <a:rPr b="0" i="0" lang="es-ES" sz="1300" u="none" cap="none" strike="noStrike">
                <a:solidFill>
                  <a:srgbClr val="3F3F3F"/>
                </a:solidFill>
                <a:latin typeface="Barlow"/>
                <a:ea typeface="Barlow"/>
                <a:cs typeface="Barlow"/>
                <a:sym typeface="Barlow"/>
              </a:rPr>
              <a:t>ulletin rendu disponible aux parents sur Mozaïk portail </a:t>
            </a:r>
            <a:r>
              <a:rPr b="1" i="0" lang="es-ES" sz="1300" u="none" cap="none" strike="noStrike">
                <a:solidFill>
                  <a:srgbClr val="3F3F3F"/>
                </a:solidFill>
                <a:latin typeface="Barlow"/>
                <a:ea typeface="Barlow"/>
                <a:cs typeface="Barlow"/>
                <a:sym typeface="Barlow"/>
              </a:rPr>
              <a:t>au plus tard le 10 juillet.</a:t>
            </a:r>
            <a:endParaRPr b="1"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3F3F3F"/>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rgbClr val="3F3F3F"/>
                </a:solidFill>
                <a:latin typeface="Barlow"/>
                <a:ea typeface="Barlow"/>
                <a:cs typeface="Barlow"/>
                <a:sym typeface="Barlow"/>
              </a:rPr>
              <a:t>Des évaluations de fin d’année peuvent être proposées en mai et juin. Il est important d’en informer le titulaire avant la planification d’un voyage ou la prise d’un rendez-vous. </a:t>
            </a:r>
            <a:endParaRPr b="0" i="0" sz="1100" u="none" cap="none" strike="noStrike">
              <a:solidFill>
                <a:srgbClr val="3F3F3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 </a:t>
            </a:r>
            <a:endParaRPr b="0" i="0" sz="1100" u="none" cap="none" strike="noStrike">
              <a:solidFill>
                <a:srgbClr val="3F3F3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nvSpPr>
        <p:spPr>
          <a:xfrm>
            <a:off x="326575" y="242600"/>
            <a:ext cx="11770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b="0" i="0" sz="1800" u="none" cap="none" strike="noStrike">
              <a:solidFill>
                <a:srgbClr val="000000"/>
              </a:solidFill>
              <a:latin typeface="Arial"/>
              <a:ea typeface="Arial"/>
              <a:cs typeface="Arial"/>
              <a:sym typeface="Arial"/>
            </a:endParaRPr>
          </a:p>
        </p:txBody>
      </p:sp>
      <p:sp>
        <p:nvSpPr>
          <p:cNvPr id="135" name="Google Shape;135;p3"/>
          <p:cNvSpPr txBox="1"/>
          <p:nvPr/>
        </p:nvSpPr>
        <p:spPr>
          <a:xfrm>
            <a:off x="326575" y="982225"/>
            <a:ext cx="9760500" cy="21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000000"/>
                </a:solidFill>
                <a:latin typeface="Barlow"/>
                <a:ea typeface="Barlow"/>
                <a:cs typeface="Barlow"/>
                <a:sym typeface="Barlow"/>
              </a:rPr>
              <a:t> Deux des compétences suivantes feront l’objet de commentaires écrits dans les bulletins de la 1</a:t>
            </a:r>
            <a:r>
              <a:rPr b="0" baseline="30000" i="0" lang="es-ES" sz="1300" u="none" cap="none" strike="noStrike">
                <a:solidFill>
                  <a:srgbClr val="000000"/>
                </a:solidFill>
                <a:latin typeface="Barlow"/>
                <a:ea typeface="Barlow"/>
                <a:cs typeface="Barlow"/>
                <a:sym typeface="Barlow"/>
              </a:rPr>
              <a:t>re</a:t>
            </a:r>
            <a:r>
              <a:rPr b="0" i="0" lang="es-ES" sz="1300" u="none" cap="none" strike="noStrike">
                <a:solidFill>
                  <a:srgbClr val="000000"/>
                </a:solidFill>
                <a:latin typeface="Barlow"/>
                <a:ea typeface="Barlow"/>
                <a:cs typeface="Barlow"/>
                <a:sym typeface="Barlow"/>
              </a:rPr>
              <a:t> et de la 3</a:t>
            </a:r>
            <a:r>
              <a:rPr b="0" baseline="30000" i="0" lang="es-ES" sz="1300" u="none" cap="none" strike="noStrike">
                <a:solidFill>
                  <a:srgbClr val="000000"/>
                </a:solidFill>
                <a:latin typeface="Barlow"/>
                <a:ea typeface="Barlow"/>
                <a:cs typeface="Barlow"/>
                <a:sym typeface="Barlow"/>
              </a:rPr>
              <a:t>e</a:t>
            </a:r>
            <a:r>
              <a:rPr b="0" i="0" lang="es-ES" sz="1300" u="none" cap="none" strike="noStrike">
                <a:solidFill>
                  <a:srgbClr val="000000"/>
                </a:solidFill>
                <a:latin typeface="Barlow"/>
                <a:ea typeface="Barlow"/>
                <a:cs typeface="Barlow"/>
                <a:sym typeface="Barlow"/>
              </a:rPr>
              <a:t> étape.</a:t>
            </a:r>
            <a:endParaRPr b="0" i="0" sz="1300" u="none" cap="none" strike="noStrike">
              <a:solidFill>
                <a:srgbClr val="000000"/>
              </a:solidFill>
              <a:latin typeface="Barlow"/>
              <a:ea typeface="Barlow"/>
              <a:cs typeface="Barlow"/>
              <a:sym typeface="Barlow"/>
            </a:endParaRPr>
          </a:p>
        </p:txBody>
      </p:sp>
      <p:cxnSp>
        <p:nvCxnSpPr>
          <p:cNvPr id="136" name="Google Shape;136;p3"/>
          <p:cNvCxnSpPr/>
          <p:nvPr/>
        </p:nvCxnSpPr>
        <p:spPr>
          <a:xfrm>
            <a:off x="450293" y="1362270"/>
            <a:ext cx="1229100" cy="0"/>
          </a:xfrm>
          <a:prstGeom prst="straightConnector1">
            <a:avLst/>
          </a:prstGeom>
          <a:noFill/>
          <a:ln cap="flat" cmpd="sng" w="19050">
            <a:solidFill>
              <a:srgbClr val="E78A61"/>
            </a:solidFill>
            <a:prstDash val="solid"/>
            <a:miter lim="800000"/>
            <a:headEnd len="sm" w="sm" type="none"/>
            <a:tailEnd len="sm" w="sm" type="none"/>
          </a:ln>
        </p:spPr>
      </p:cxnSp>
      <p:sp>
        <p:nvSpPr>
          <p:cNvPr id="137" name="Google Shape;137;p3"/>
          <p:cNvSpPr txBox="1"/>
          <p:nvPr/>
        </p:nvSpPr>
        <p:spPr>
          <a:xfrm>
            <a:off x="391885" y="1853241"/>
            <a:ext cx="5206481"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38" name="Google Shape;138;p3"/>
          <p:cNvGraphicFramePr/>
          <p:nvPr/>
        </p:nvGraphicFramePr>
        <p:xfrm>
          <a:off x="919825" y="1685575"/>
          <a:ext cx="3000000" cy="3000000"/>
        </p:xfrm>
        <a:graphic>
          <a:graphicData uri="http://schemas.openxmlformats.org/drawingml/2006/table">
            <a:tbl>
              <a:tblPr>
                <a:noFill/>
                <a:tableStyleId>{C7489289-4CE8-4F23-A5BA-DEAE76A6172D}</a:tableStyleId>
              </a:tblPr>
              <a:tblGrid>
                <a:gridCol w="5429250"/>
                <a:gridCol w="1619250"/>
                <a:gridCol w="1619250"/>
                <a:gridCol w="161925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latin typeface="Barlow"/>
                          <a:ea typeface="Barlow"/>
                          <a:cs typeface="Barlow"/>
                          <a:sym typeface="Barlow"/>
                        </a:rPr>
                        <a:t>Compétences à la section 3 du bulletin</a:t>
                      </a:r>
                      <a:endParaRPr b="1" sz="1400" u="none" cap="none" strike="noStrike">
                        <a:latin typeface="Barlow"/>
                        <a:ea typeface="Barlow"/>
                        <a:cs typeface="Barlow"/>
                        <a:sym typeface="Barlow"/>
                      </a:endParaRPr>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1</a:t>
                      </a:r>
                      <a:r>
                        <a:rPr baseline="30000" lang="es-ES" sz="1400" u="none" cap="none" strike="noStrike">
                          <a:latin typeface="Barlow Medium"/>
                          <a:ea typeface="Barlow Medium"/>
                          <a:cs typeface="Barlow Medium"/>
                          <a:sym typeface="Barlow Medium"/>
                        </a:rPr>
                        <a:t>re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2</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3</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Organiser son travail</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rtl="0" algn="ctr">
                        <a:spcBef>
                          <a:spcPts val="0"/>
                        </a:spcBef>
                        <a:spcAft>
                          <a:spcPts val="0"/>
                        </a:spcAft>
                        <a:buClr>
                          <a:schemeClr val="dk1"/>
                        </a:buClr>
                        <a:buSzPts val="1100"/>
                        <a:buFont typeface="Arial"/>
                        <a:buNone/>
                      </a:pPr>
                      <a:r>
                        <a:rPr lang="es-ES">
                          <a:solidFill>
                            <a:schemeClr val="dk1"/>
                          </a:solidFill>
                        </a:rPr>
                        <a:t>✓</a:t>
                      </a:r>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Travailler en équipe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Savoir communiquer</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rtl="0" algn="ctr">
                        <a:spcBef>
                          <a:spcPts val="0"/>
                        </a:spcBef>
                        <a:spcAft>
                          <a:spcPts val="0"/>
                        </a:spcAft>
                        <a:buClr>
                          <a:schemeClr val="dk1"/>
                        </a:buClr>
                        <a:buSzPts val="1100"/>
                        <a:buFont typeface="Arial"/>
                        <a:buNone/>
                      </a:pPr>
                      <a:r>
                        <a:rPr lang="es-ES">
                          <a:solidFill>
                            <a:schemeClr val="dk1"/>
                          </a:solidFill>
                        </a:rPr>
                        <a:t>✓</a:t>
                      </a:r>
                      <a:endParaRPr sz="1400" u="none" cap="none" strike="noStrike"/>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Exercer son jugement critique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139" name="Google Shape;139;p3"/>
          <p:cNvSpPr txBox="1"/>
          <p:nvPr/>
        </p:nvSpPr>
        <p:spPr>
          <a:xfrm>
            <a:off x="8448475" y="5031650"/>
            <a:ext cx="3572100" cy="17085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chemeClr val="dk1"/>
                </a:solidFill>
                <a:latin typeface="Barlow"/>
                <a:ea typeface="Barlow"/>
                <a:cs typeface="Barlow"/>
                <a:sym typeface="Barlow"/>
              </a:rPr>
              <a:t>Précisions : Ces commentaires, qui sont transmis aux </a:t>
            </a:r>
            <a:r>
              <a:rPr b="1" i="0" lang="es-ES" sz="900" u="none" cap="none" strike="noStrike">
                <a:solidFill>
                  <a:schemeClr val="dk1"/>
                </a:solidFill>
                <a:latin typeface="Barlow"/>
                <a:ea typeface="Barlow"/>
                <a:cs typeface="Barlow"/>
                <a:sym typeface="Barlow"/>
              </a:rPr>
              <a:t>étapes 1 et 3</a:t>
            </a:r>
            <a:r>
              <a:rPr b="0" i="0" lang="es-ES" sz="900" u="none" cap="none" strike="noStrike">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b="0" i="0" lang="es-ES" sz="900" u="sng" cap="none" strike="noStrike">
                <a:solidFill>
                  <a:schemeClr val="hlink"/>
                </a:solidFill>
                <a:latin typeface="Barlow"/>
                <a:ea typeface="Barlow"/>
                <a:cs typeface="Barlow"/>
                <a:sym typeface="Barlow"/>
                <a:hlinkClick r:id="rId3"/>
              </a:rPr>
              <a:t>http://www.education.gouv.qc.ca/fileadmin/site_web/documents/dpse/evaluation/LesChoixDeNotreEcole_DocSoutien_f.pdf</a:t>
            </a:r>
            <a:r>
              <a:rPr b="0" i="0" lang="es-ES" sz="900" u="none" cap="none" strike="noStrike">
                <a:solidFill>
                  <a:schemeClr val="dk1"/>
                </a:solidFill>
                <a:latin typeface="Barlow"/>
                <a:ea typeface="Barlow"/>
                <a:cs typeface="Barlow"/>
                <a:sym typeface="Barlow"/>
              </a:rPr>
              <a:t>)</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b="0" i="0" lang="es-ES" sz="900" u="none" cap="none" strike="noStrike">
                <a:solidFill>
                  <a:schemeClr val="dk1"/>
                </a:solidFill>
                <a:latin typeface="Barlow"/>
                <a:ea typeface="Barlow"/>
                <a:cs typeface="Barlow"/>
                <a:sym typeface="Barlow"/>
              </a:rPr>
              <a:t>Cette information s’adresse aux enseignants et doit être retirée de la version remise aux parents.</a:t>
            </a:r>
            <a:endParaRPr b="0" i="0" sz="900" u="none" cap="none" strike="noStrike">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nvSpPr>
        <p:spPr>
          <a:xfrm>
            <a:off x="336656" y="7115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s-ES" sz="3000" u="none" cap="none" strike="noStrike">
                <a:solidFill>
                  <a:srgbClr val="3F3F3F"/>
                </a:solidFill>
                <a:latin typeface="Barlow"/>
                <a:ea typeface="Barlow"/>
                <a:cs typeface="Barlow"/>
                <a:sym typeface="Barlow"/>
              </a:rPr>
              <a:t>Les compétences évaluées</a:t>
            </a:r>
            <a:endParaRPr b="0" i="0" sz="1200" u="none" cap="none" strike="noStrike">
              <a:solidFill>
                <a:srgbClr val="000000"/>
              </a:solidFill>
              <a:latin typeface="Arial"/>
              <a:ea typeface="Arial"/>
              <a:cs typeface="Arial"/>
              <a:sym typeface="Arial"/>
            </a:endParaRPr>
          </a:p>
        </p:txBody>
      </p:sp>
      <p:sp>
        <p:nvSpPr>
          <p:cNvPr id="145" name="Google Shape;145;p4"/>
          <p:cNvSpPr txBox="1"/>
          <p:nvPr/>
        </p:nvSpPr>
        <p:spPr>
          <a:xfrm>
            <a:off x="5457036" y="232347"/>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1</a:t>
            </a:r>
            <a:r>
              <a:rPr b="1" baseline="30000" i="0" lang="es-ES" sz="1800" u="none" cap="none" strike="noStrike">
                <a:solidFill>
                  <a:srgbClr val="3F3F3F"/>
                </a:solidFill>
                <a:latin typeface="Barlow"/>
                <a:ea typeface="Barlow"/>
                <a:cs typeface="Barlow"/>
                <a:sym typeface="Barlow"/>
              </a:rPr>
              <a:t>re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46" name="Google Shape;146;p4"/>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47" name="Google Shape;147;p4"/>
          <p:cNvGraphicFramePr/>
          <p:nvPr/>
        </p:nvGraphicFramePr>
        <p:xfrm>
          <a:off x="391875" y="1272975"/>
          <a:ext cx="3000000" cy="3000000"/>
        </p:xfrm>
        <a:graphic>
          <a:graphicData uri="http://schemas.openxmlformats.org/drawingml/2006/table">
            <a:tbl>
              <a:tblPr>
                <a:noFill/>
                <a:tableStyleId>{C7489289-4CE8-4F23-A5BA-DEAE76A6172D}</a:tableStyleId>
              </a:tblPr>
              <a:tblGrid>
                <a:gridCol w="1433975"/>
                <a:gridCol w="2316475"/>
                <a:gridCol w="965200"/>
                <a:gridCol w="965200"/>
                <a:gridCol w="965200"/>
                <a:gridCol w="4644525"/>
              </a:tblGrid>
              <a:tr h="13814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et les plus pertinentes.</a:t>
                      </a:r>
                      <a:endParaRPr sz="1000" u="none" cap="none" strike="noStrike">
                        <a:latin typeface="Barlow"/>
                        <a:ea typeface="Barlow"/>
                        <a:cs typeface="Barlow"/>
                        <a:sym typeface="Barlow"/>
                      </a:endParaRPr>
                    </a:p>
                  </a:txBody>
                  <a:tcPr marT="91425" marB="91425" marR="91425" marL="91425"/>
                </a:tc>
              </a:tr>
              <a:tr h="664250">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Français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(50 %)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Entretien, lecture interactive, production (questionnaire, fiche de lecture, </a:t>
                      </a:r>
                      <a:r>
                        <a:rPr lang="es-ES" sz="1000" u="none" cap="none" strike="noStrike">
                          <a:solidFill>
                            <a:schemeClr val="dk1"/>
                          </a:solidFill>
                          <a:latin typeface="Barlow"/>
                          <a:ea typeface="Barlow"/>
                          <a:cs typeface="Barlow"/>
                          <a:sym typeface="Barlow"/>
                        </a:rPr>
                        <a:t>carnet de lecture</a:t>
                      </a:r>
                      <a:r>
                        <a:rPr lang="es-ES" sz="1000" u="none" cap="none" strike="noStrike">
                          <a:latin typeface="Barlow"/>
                          <a:ea typeface="Barlow"/>
                          <a:cs typeface="Barlow"/>
                          <a:sym typeface="Barlow"/>
                        </a:rPr>
                        <a:t>), cercle de lecture, atelier de lecture, etc.</a:t>
                      </a:r>
                      <a:endParaRPr sz="1000" u="none" cap="none" strike="noStrike">
                        <a:latin typeface="Barlow"/>
                        <a:ea typeface="Barlow"/>
                        <a:cs typeface="Barlow"/>
                        <a:sym typeface="Barlow"/>
                      </a:endParaRPr>
                    </a:p>
                  </a:txBody>
                  <a:tcPr marT="91425" marB="91425" marR="91425" marL="91425"/>
                </a:tc>
              </a:tr>
              <a:tr h="6642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(30 %)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Écriture quotidienne (</a:t>
                      </a:r>
                      <a:r>
                        <a:rPr lang="es-ES" sz="1000" u="none" cap="none" strike="noStrike">
                          <a:solidFill>
                            <a:schemeClr val="dk1"/>
                          </a:solidFill>
                          <a:latin typeface="Barlow"/>
                          <a:ea typeface="Barlow"/>
                          <a:cs typeface="Barlow"/>
                          <a:sym typeface="Barlow"/>
                        </a:rPr>
                        <a:t>atelier d’écriture, j</a:t>
                      </a:r>
                      <a:r>
                        <a:rPr lang="es-ES" sz="1000" u="none" cap="none" strike="noStrike">
                          <a:latin typeface="Barlow"/>
                          <a:ea typeface="Barlow"/>
                          <a:cs typeface="Barlow"/>
                          <a:sym typeface="Barlow"/>
                        </a:rPr>
                        <a:t>ournal d’écriture, écriture libre, écriture à partir d’une image ou d’un thème), appropriation des mots d’orthographe (jeux, manipulation), maitrise des connaissances dans un contexte signifiant.</a:t>
                      </a:r>
                      <a:endParaRPr sz="1000" u="none" cap="none" strike="noStrike">
                        <a:latin typeface="Barlow"/>
                        <a:ea typeface="Barlow"/>
                        <a:cs typeface="Barlow"/>
                        <a:sym typeface="Barlow"/>
                      </a:endParaRPr>
                    </a:p>
                  </a:txBody>
                  <a:tcPr marT="91425" marB="91425" marR="91425" marL="91425"/>
                </a:tc>
              </a:tr>
              <a:tr h="6642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600"/>
                        <a:buFont typeface="Arial"/>
                        <a:buNone/>
                      </a:pPr>
                      <a:r>
                        <a:rPr lang="es-ES" sz="600" u="none" cap="none" strike="noStrike">
                          <a:latin typeface="Barlow"/>
                          <a:ea typeface="Barlow"/>
                          <a:cs typeface="Barlow"/>
                          <a:sym typeface="Barlow"/>
                        </a:rPr>
                        <a:t>La qualité de la communication et de l’écoute sont évaluées.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Prise de parole préparée (exposé oral préparé en classe, démonstration), prise de parole spontanée (causerie, entretien, cercle de lecture, discussion en sous-groupe, mini-débat,etc.).</a:t>
                      </a:r>
                      <a:endParaRPr sz="10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r>
              <a:tr h="980600">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Mathématique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Résoudre une situation-problème (20%)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i="1"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s-ES" sz="1000" u="none" cap="none" strike="noStrike">
                          <a:solidFill>
                            <a:srgbClr val="000000"/>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8570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Utiliser un raisonnement mathématique (80 %)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s-ES" sz="1000" u="none" cap="none" strike="noStrike">
                          <a:solidFill>
                            <a:srgbClr val="000000"/>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a:t>
                      </a:r>
                      <a:r>
                        <a:rPr lang="es-ES" sz="1000" u="none" cap="none" strike="noStrike">
                          <a:latin typeface="Barlow"/>
                          <a:ea typeface="Barlow"/>
                          <a:cs typeface="Barlow"/>
                          <a:sym typeface="Barlow"/>
                        </a:rPr>
                        <a:t>Les </a:t>
                      </a:r>
                      <a:r>
                        <a:rPr lang="es-ES" sz="1000" u="none" cap="none" strike="noStrike">
                          <a:solidFill>
                            <a:srgbClr val="000000"/>
                          </a:solidFill>
                          <a:latin typeface="Barlow"/>
                          <a:ea typeface="Barlow"/>
                          <a:cs typeface="Barlow"/>
                          <a:sym typeface="Barlow"/>
                        </a:rPr>
                        <a:t>entretiens mathématiques, les observations, </a:t>
                      </a:r>
                      <a:r>
                        <a:rPr lang="es-ES" sz="1000" u="none" cap="none" strike="noStrike">
                          <a:latin typeface="Barlow"/>
                          <a:ea typeface="Barlow"/>
                          <a:cs typeface="Barlow"/>
                          <a:sym typeface="Barlow"/>
                        </a:rPr>
                        <a:t>l</a:t>
                      </a:r>
                      <a:r>
                        <a:rPr lang="es-ES" sz="1000" u="none" cap="none" strike="noStrike">
                          <a:solidFill>
                            <a:srgbClr val="000000"/>
                          </a:solidFill>
                          <a:latin typeface="Barlow"/>
                          <a:ea typeface="Barlow"/>
                          <a:cs typeface="Barlow"/>
                          <a:sym typeface="Barlow"/>
                        </a:rPr>
                        <a:t>es questionnaire</a:t>
                      </a:r>
                      <a:r>
                        <a:rPr lang="es-ES" sz="1000" u="none" cap="none" strike="noStrike">
                          <a:latin typeface="Barlow"/>
                          <a:ea typeface="Barlow"/>
                          <a:cs typeface="Barlow"/>
                          <a:sym typeface="Barlow"/>
                        </a:rPr>
                        <a:t>s peuvent servir à vérifier la compréhension des concepts et processus</a:t>
                      </a:r>
                      <a:r>
                        <a:rPr lang="es-ES" sz="1000" u="none" cap="none" strike="noStrike">
                          <a:solidFill>
                            <a:srgbClr val="000000"/>
                          </a:solidFill>
                          <a:latin typeface="Barlow"/>
                          <a:ea typeface="Barlow"/>
                          <a:cs typeface="Barlow"/>
                          <a:sym typeface="Barlow"/>
                        </a:rPr>
                        <a:t>.</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48" name="Google Shape;148;p4"/>
          <p:cNvSpPr txBox="1"/>
          <p:nvPr/>
        </p:nvSpPr>
        <p:spPr>
          <a:xfrm>
            <a:off x="336650" y="504000"/>
            <a:ext cx="6303300" cy="692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1" lang="es-ES" sz="1100" u="none" cap="none" strike="noStrike">
                <a:solidFill>
                  <a:srgbClr val="7BC49C"/>
                </a:solidFill>
                <a:latin typeface="Arial"/>
                <a:ea typeface="Arial"/>
                <a:cs typeface="Arial"/>
                <a:sym typeface="Arial"/>
              </a:rPr>
              <a:t>Même si aucun résultat n’est communiqué pour une compétence disciplinaire à une étape donnée, l’élève sera tout de même amené à développer cette compétence et bénéficiera de rétroactions fréquentes de son enseignant. </a:t>
            </a:r>
            <a:endParaRPr b="0" i="0" sz="1400" u="none" cap="none" strike="noStrike">
              <a:solidFill>
                <a:srgbClr val="7BC49C"/>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1</a:t>
            </a:r>
            <a:r>
              <a:rPr b="1" baseline="30000" i="0" lang="es-ES" sz="1800" u="none" cap="none" strike="noStrike">
                <a:solidFill>
                  <a:srgbClr val="3F3F3F"/>
                </a:solidFill>
                <a:latin typeface="Barlow"/>
                <a:ea typeface="Barlow"/>
                <a:cs typeface="Barlow"/>
                <a:sym typeface="Barlow"/>
              </a:rPr>
              <a:t>re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55" name="Google Shape;155;p5"/>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56" name="Google Shape;156;p5"/>
          <p:cNvGraphicFramePr/>
          <p:nvPr/>
        </p:nvGraphicFramePr>
        <p:xfrm>
          <a:off x="391875" y="1315575"/>
          <a:ext cx="3000000" cy="3000000"/>
        </p:xfrm>
        <a:graphic>
          <a:graphicData uri="http://schemas.openxmlformats.org/drawingml/2006/table">
            <a:tbl>
              <a:tblPr>
                <a:noFill/>
                <a:tableStyleId>{C7489289-4CE8-4F23-A5BA-DEAE76A6172D}</a:tableStyleId>
              </a:tblPr>
              <a:tblGrid>
                <a:gridCol w="1229100"/>
                <a:gridCol w="2521350"/>
                <a:gridCol w="965200"/>
                <a:gridCol w="965200"/>
                <a:gridCol w="965200"/>
                <a:gridCol w="4641050"/>
              </a:tblGrid>
              <a:tr h="5615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768425">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Culture et citoyenneté québécoise </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latin typeface="Barlow"/>
                          <a:ea typeface="Barlow"/>
                          <a:cs typeface="Barlow"/>
                          <a:sym typeface="Barlow"/>
                        </a:rPr>
                        <a:t>Explorer des réalités culturelles</a:t>
                      </a:r>
                      <a:endParaRPr sz="10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Discussion/conversation/narration autour d’albums jeunesse, journal de bord, réalisation d’illustrations pour explorer des réalités culturelles.</a:t>
                      </a:r>
                      <a:endParaRPr sz="1000" u="none" cap="none" strike="noStrike">
                        <a:latin typeface="Barlow"/>
                        <a:ea typeface="Barlow"/>
                        <a:cs typeface="Barlow"/>
                        <a:sym typeface="Barlow"/>
                      </a:endParaRPr>
                    </a:p>
                  </a:txBody>
                  <a:tcPr marT="91425" marB="91425" marR="91425" marL="91425"/>
                </a:tc>
              </a:tr>
              <a:tr h="640050">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Anglais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Mobiliser sa compréhension de textes entendus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(60 %)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types de textes (histoires, comptines, chansons, etc.) permettront d’évaluer les apprentissages.</a:t>
                      </a:r>
                      <a:endParaRPr sz="1000" u="none" cap="none" strike="noStrike">
                        <a:latin typeface="Barlow"/>
                        <a:ea typeface="Barlow"/>
                        <a:cs typeface="Barlow"/>
                        <a:sym typeface="Barlow"/>
                      </a:endParaRPr>
                    </a:p>
                  </a:txBody>
                  <a:tcPr marT="91425" marB="91425" marR="91425" marL="91425"/>
                </a:tc>
              </a:tr>
              <a:tr h="6400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oralement en anglais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Réponses des élèves à des routines simples se déroulant en anglais permettront de vérifier la compréhension des messages oraux.</a:t>
                      </a:r>
                      <a:endParaRPr sz="1000" u="none" cap="none" strike="noStrike">
                        <a:latin typeface="Barlow"/>
                        <a:ea typeface="Barlow"/>
                        <a:cs typeface="Barlow"/>
                        <a:sym typeface="Barlow"/>
                      </a:endParaRPr>
                    </a:p>
                  </a:txBody>
                  <a:tcPr marT="91425" marB="91425" marR="91425" marL="91425"/>
                </a:tc>
              </a:tr>
              <a:tr h="694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 Arts plastiques</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Création d’images personnelles ou médiatiques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d’images (30 %)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contextes tels que des projets de création d’oeuvres personnelles ou médiatiques ainsi que l’appréciation d’oeuvres par la critique et l’analyse.</a:t>
                      </a:r>
                      <a:endParaRPr sz="1000" u="none" cap="none" strike="noStrike">
                        <a:latin typeface="Barlow"/>
                        <a:ea typeface="Barlow"/>
                        <a:cs typeface="Barlow"/>
                        <a:sym typeface="Barlow"/>
                      </a:endParaRPr>
                    </a:p>
                  </a:txBody>
                  <a:tcPr marT="91425" marB="91425" marR="91425" marL="91425"/>
                </a:tc>
              </a:tr>
              <a:tr h="9162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Musique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Interprétation et création de pièces musicales ou vocales (70%)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de pièces musicales ou vocales (30%)</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cap="none" strike="noStrike">
                        <a:latin typeface="Barlow"/>
                        <a:ea typeface="Barlow"/>
                        <a:cs typeface="Barlow"/>
                        <a:sym typeface="Barlow"/>
                      </a:endParaRPr>
                    </a:p>
                  </a:txBody>
                  <a:tcPr marT="91425" marB="91425" marR="91425" marL="91425"/>
                </a:tc>
              </a:tr>
              <a:tr h="9355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Éducation physique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Agir dans divers contextes d’activités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Interagir dans divers contextes de pratiques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Adopter un mode de vie sain et actif</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b="1"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cap="none" strike="noStrike">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3694d8d0b1a_0_0"/>
          <p:cNvPicPr preferRelativeResize="0"/>
          <p:nvPr/>
        </p:nvPicPr>
        <p:blipFill rotWithShape="1">
          <a:blip r:embed="rId3">
            <a:alphaModFix/>
          </a:blip>
          <a:srcRect b="0" l="0" r="0" t="0"/>
          <a:stretch/>
        </p:blipFill>
        <p:spPr>
          <a:xfrm>
            <a:off x="1681875" y="152400"/>
            <a:ext cx="8828257" cy="65532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g3694d8d0b1a_0_5"/>
          <p:cNvPicPr preferRelativeResize="0"/>
          <p:nvPr/>
        </p:nvPicPr>
        <p:blipFill rotWithShape="1">
          <a:blip r:embed="rId3">
            <a:alphaModFix/>
          </a:blip>
          <a:srcRect b="0" l="0" r="0" t="0"/>
          <a:stretch/>
        </p:blipFill>
        <p:spPr>
          <a:xfrm>
            <a:off x="1692413" y="152400"/>
            <a:ext cx="8807165" cy="6553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3694d8d0b1a_0_9"/>
          <p:cNvPicPr preferRelativeResize="0"/>
          <p:nvPr/>
        </p:nvPicPr>
        <p:blipFill rotWithShape="1">
          <a:blip r:embed="rId3">
            <a:alphaModFix/>
          </a:blip>
          <a:srcRect b="0" l="0" r="0" t="0"/>
          <a:stretch/>
        </p:blipFill>
        <p:spPr>
          <a:xfrm>
            <a:off x="1706400" y="152400"/>
            <a:ext cx="8779208" cy="655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nvSpPr>
        <p:spPr>
          <a:xfrm>
            <a:off x="326575" y="242600"/>
            <a:ext cx="8629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ÉVALUATIONS </a:t>
            </a:r>
            <a:r>
              <a:rPr b="0" i="0" lang="es-ES" sz="3200" u="none" cap="none" strike="noStrike">
                <a:solidFill>
                  <a:schemeClr val="dk1"/>
                </a:solidFill>
                <a:latin typeface="Barlow"/>
                <a:ea typeface="Barlow"/>
                <a:cs typeface="Barlow"/>
                <a:sym typeface="Barlow"/>
              </a:rPr>
              <a:t>OBLIGATOIRES </a:t>
            </a:r>
            <a:r>
              <a:rPr b="0" i="0" lang="es-ES" sz="3200" u="none" cap="none" strike="noStrike">
                <a:solidFill>
                  <a:srgbClr val="3F3F3F"/>
                </a:solidFill>
                <a:latin typeface="Barlow"/>
                <a:ea typeface="Barlow"/>
                <a:cs typeface="Barlow"/>
                <a:sym typeface="Barlow"/>
              </a:rPr>
              <a:t> </a:t>
            </a:r>
            <a:endParaRPr b="0" i="0" sz="1400" u="none" cap="none" strike="noStrike">
              <a:solidFill>
                <a:srgbClr val="000000"/>
              </a:solidFill>
              <a:latin typeface="Arial"/>
              <a:ea typeface="Arial"/>
              <a:cs typeface="Arial"/>
              <a:sym typeface="Arial"/>
            </a:endParaRPr>
          </a:p>
        </p:txBody>
      </p:sp>
      <p:sp>
        <p:nvSpPr>
          <p:cNvPr id="177" name="Google Shape;177;p6"/>
          <p:cNvSpPr txBox="1"/>
          <p:nvPr/>
        </p:nvSpPr>
        <p:spPr>
          <a:xfrm>
            <a:off x="391850" y="827375"/>
            <a:ext cx="4983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TRAITEMENT DES ABSENCES </a:t>
            </a:r>
            <a:endParaRPr b="1" i="0" sz="1400" u="none" cap="none" strike="noStrike">
              <a:solidFill>
                <a:srgbClr val="FF0000"/>
              </a:solidFill>
              <a:latin typeface="Arial"/>
              <a:ea typeface="Arial"/>
              <a:cs typeface="Arial"/>
              <a:sym typeface="Arial"/>
            </a:endParaRPr>
          </a:p>
        </p:txBody>
      </p:sp>
      <p:cxnSp>
        <p:nvCxnSpPr>
          <p:cNvPr id="178" name="Google Shape;178;p6"/>
          <p:cNvCxnSpPr/>
          <p:nvPr/>
        </p:nvCxnSpPr>
        <p:spPr>
          <a:xfrm>
            <a:off x="506279" y="1362270"/>
            <a:ext cx="1229100" cy="0"/>
          </a:xfrm>
          <a:prstGeom prst="straightConnector1">
            <a:avLst/>
          </a:prstGeom>
          <a:noFill/>
          <a:ln cap="flat" cmpd="sng" w="19050">
            <a:solidFill>
              <a:srgbClr val="E9C354"/>
            </a:solidFill>
            <a:prstDash val="solid"/>
            <a:miter lim="800000"/>
            <a:headEnd len="sm" w="sm" type="none"/>
            <a:tailEnd len="sm" w="sm" type="none"/>
          </a:ln>
        </p:spPr>
      </p:cxnSp>
      <p:sp>
        <p:nvSpPr>
          <p:cNvPr id="179" name="Google Shape;179;p6"/>
          <p:cNvSpPr txBox="1"/>
          <p:nvPr/>
        </p:nvSpPr>
        <p:spPr>
          <a:xfrm>
            <a:off x="497700" y="2198937"/>
            <a:ext cx="11196600" cy="1594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Arial"/>
              <a:buNone/>
            </a:pPr>
            <a:r>
              <a:rPr b="0" i="0" lang="es-ES" sz="1600" u="none" cap="none" strike="noStrike">
                <a:solidFill>
                  <a:schemeClr val="lt1"/>
                </a:solidFill>
                <a:latin typeface="Barlow"/>
                <a:ea typeface="Barlow"/>
                <a:cs typeface="Barlow"/>
                <a:sym typeface="Barlow"/>
              </a:rPr>
              <a:t>La présence des élèves est obligatoire lors d’une d’évaluation. Un voyage, la participation à une activité sportive ou culturelle </a:t>
            </a:r>
            <a:r>
              <a:rPr b="1" i="0" lang="es-ES" sz="1600" u="none" cap="none" strike="noStrike">
                <a:solidFill>
                  <a:schemeClr val="lt1"/>
                </a:solidFill>
                <a:latin typeface="Barlow"/>
                <a:ea typeface="Barlow"/>
                <a:cs typeface="Barlow"/>
                <a:sym typeface="Barlow"/>
              </a:rPr>
              <a:t>ne saurait justifier une absence à une évaluation obligatoire. </a:t>
            </a:r>
            <a:r>
              <a:rPr b="0" i="0" lang="es-ES" sz="1600" u="none" cap="none" strike="noStrik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Barlow"/>
              <a:ea typeface="Barlow"/>
              <a:cs typeface="Barlow"/>
              <a:sym typeface="Barlow"/>
            </a:endParaRPr>
          </a:p>
        </p:txBody>
      </p:sp>
      <p:grpSp>
        <p:nvGrpSpPr>
          <p:cNvPr id="180" name="Google Shape;180;p6"/>
          <p:cNvGrpSpPr/>
          <p:nvPr/>
        </p:nvGrpSpPr>
        <p:grpSpPr>
          <a:xfrm>
            <a:off x="9574662" y="4630398"/>
            <a:ext cx="1774768" cy="1728347"/>
            <a:chOff x="3171000" y="4021950"/>
            <a:chExt cx="268100" cy="265875"/>
          </a:xfrm>
        </p:grpSpPr>
        <p:sp>
          <p:nvSpPr>
            <p:cNvPr id="181" name="Google Shape;181;p6"/>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6"/>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p6"/>
          <p:cNvSpPr/>
          <p:nvPr/>
        </p:nvSpPr>
        <p:spPr>
          <a:xfrm>
            <a:off x="6625765" y="4415723"/>
            <a:ext cx="1975514" cy="1943029"/>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6"/>
          <p:cNvSpPr/>
          <p:nvPr/>
        </p:nvSpPr>
        <p:spPr>
          <a:xfrm>
            <a:off x="3612536" y="4521270"/>
            <a:ext cx="1763018" cy="1731922"/>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 name="Google Shape;185;p6"/>
          <p:cNvGrpSpPr/>
          <p:nvPr/>
        </p:nvGrpSpPr>
        <p:grpSpPr>
          <a:xfrm>
            <a:off x="687823" y="4565081"/>
            <a:ext cx="1674478" cy="1644327"/>
            <a:chOff x="5684575" y="4038000"/>
            <a:chExt cx="252950" cy="252950"/>
          </a:xfrm>
        </p:grpSpPr>
        <p:sp>
          <p:nvSpPr>
            <p:cNvPr id="186" name="Google Shape;186;p6"/>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6"/>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6"/>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6"/>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Andree-Anne Goudreau</dc:creator>
</cp:coreProperties>
</file>