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6858000" cx="12192000"/>
  <p:notesSz cx="6858000" cy="9144000"/>
  <p:embeddedFontLst>
    <p:embeddedFont>
      <p:font typeface="Poppins"/>
      <p:regular r:id="rId13"/>
      <p:bold r:id="rId14"/>
      <p:italic r:id="rId15"/>
      <p:boldItalic r:id="rId16"/>
    </p:embeddedFont>
    <p:embeddedFont>
      <p:font typeface="Barlow Condensed"/>
      <p:regular r:id="rId17"/>
      <p:bold r:id="rId18"/>
      <p:italic r:id="rId19"/>
      <p:boldItalic r:id="rId20"/>
    </p:embeddedFont>
    <p:embeddedFont>
      <p:font typeface="Barlow Medium"/>
      <p:regular r:id="rId21"/>
      <p:bold r:id="rId22"/>
      <p:italic r:id="rId23"/>
      <p:boldItalic r:id="rId24"/>
    </p:embeddedFont>
    <p:embeddedFont>
      <p:font typeface="Barlow"/>
      <p:regular r:id="rId25"/>
      <p:bold r:id="rId26"/>
      <p:italic r:id="rId27"/>
      <p:boldItalic r:id="rId28"/>
    </p:embeddedFont>
    <p:embeddedFont>
      <p:font typeface="Homemade Appl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jSvuTlEi9jOqPOeMmZu3n7Bonn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EF3709-A8AA-4773-9566-147030E10CB7}">
  <a:tblStyle styleId="{C0EF3709-A8AA-4773-9566-147030E10CB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boldItalic.fntdata"/><Relationship Id="rId22" Type="http://schemas.openxmlformats.org/officeDocument/2006/relationships/font" Target="fonts/BarlowMedium-bold.fntdata"/><Relationship Id="rId21" Type="http://schemas.openxmlformats.org/officeDocument/2006/relationships/font" Target="fonts/BarlowMedium-regular.fntdata"/><Relationship Id="rId24" Type="http://schemas.openxmlformats.org/officeDocument/2006/relationships/font" Target="fonts/BarlowMedium-boldItalic.fntdata"/><Relationship Id="rId23" Type="http://schemas.openxmlformats.org/officeDocument/2006/relationships/font" Target="fonts/Barlow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bold.fntdata"/><Relationship Id="rId25" Type="http://schemas.openxmlformats.org/officeDocument/2006/relationships/font" Target="fonts/Barlow-regular.fntdata"/><Relationship Id="rId28" Type="http://schemas.openxmlformats.org/officeDocument/2006/relationships/font" Target="fonts/Barlow-boldItalic.fntdata"/><Relationship Id="rId27" Type="http://schemas.openxmlformats.org/officeDocument/2006/relationships/font" Target="fonts/Barl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omemadeApple-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Poppins-regular.fntdata"/><Relationship Id="rId12" Type="http://schemas.openxmlformats.org/officeDocument/2006/relationships/slide" Target="slides/slide6.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BarlowCondensed-regular.fntdata"/><Relationship Id="rId16" Type="http://schemas.openxmlformats.org/officeDocument/2006/relationships/font" Target="fonts/Poppins-boldItalic.fntdata"/><Relationship Id="rId19" Type="http://schemas.openxmlformats.org/officeDocument/2006/relationships/font" Target="fonts/BarlowCondensed-italic.fntdata"/><Relationship Id="rId18" Type="http://schemas.openxmlformats.org/officeDocument/2006/relationships/font" Target="fonts/BarlowCondense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6.png"/><Relationship Id="rId12" Type="http://schemas.openxmlformats.org/officeDocument/2006/relationships/image" Target="../media/image1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3.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8"/>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8"/>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8"/>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8"/>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8"/>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8"/>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8"/>
          <p:cNvGrpSpPr/>
          <p:nvPr/>
        </p:nvGrpSpPr>
        <p:grpSpPr>
          <a:xfrm>
            <a:off x="0" y="0"/>
            <a:ext cx="12192000" cy="6858000"/>
            <a:chOff x="0" y="0"/>
            <a:chExt cx="12192000" cy="6858000"/>
          </a:xfrm>
        </p:grpSpPr>
        <p:sp>
          <p:nvSpPr>
            <p:cNvPr id="79" name="Google Shape;79;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8">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8"/>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8"/>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8">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8">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8">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8">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9"/>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9"/>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9"/>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0"/>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0"/>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0"/>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0"/>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0" name="Google Shape;30;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1"/>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1"/>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1"/>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1"/>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1"/>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1"/>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8" name="Shape 38"/>
        <p:cNvGrpSpPr/>
        <p:nvPr/>
      </p:nvGrpSpPr>
      <p:grpSpPr>
        <a:xfrm>
          <a:off x="0" y="0"/>
          <a:ext cx="0" cy="0"/>
          <a:chOff x="0" y="0"/>
          <a:chExt cx="0" cy="0"/>
        </a:xfrm>
      </p:grpSpPr>
      <p:grpSp>
        <p:nvGrpSpPr>
          <p:cNvPr id="39" name="Google Shape;39;p12"/>
          <p:cNvGrpSpPr/>
          <p:nvPr/>
        </p:nvGrpSpPr>
        <p:grpSpPr>
          <a:xfrm flipH="1" rot="10800000">
            <a:off x="165394" y="1747121"/>
            <a:ext cx="11877637" cy="5110878"/>
            <a:chOff x="165394" y="1747121"/>
            <a:chExt cx="11877637" cy="5110878"/>
          </a:xfrm>
        </p:grpSpPr>
        <p:sp>
          <p:nvSpPr>
            <p:cNvPr id="40" name="Google Shape;40;p12"/>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5" name="Google Shape;45;p12"/>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4"/>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4"/>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4"/>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4"/>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4"/>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4"/>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5"/>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5"/>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5"/>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5"/>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16"/>
          <p:cNvGrpSpPr/>
          <p:nvPr/>
        </p:nvGrpSpPr>
        <p:grpSpPr>
          <a:xfrm>
            <a:off x="145863" y="1699491"/>
            <a:ext cx="11879752" cy="4915913"/>
            <a:chOff x="145863" y="3419663"/>
            <a:chExt cx="11879752" cy="3195739"/>
          </a:xfrm>
        </p:grpSpPr>
        <p:sp>
          <p:nvSpPr>
            <p:cNvPr id="67" name="Google Shape;67;p16"/>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6"/>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6"/>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6"/>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6"/>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6"/>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6"/>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6"/>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6"/>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3.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ducation.gouv.qc.ca/fileadmin/site_web/documents/dpse/evaluation/LesChoixDeNotreEcole_DocSoutien_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2</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4"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87350" y="4029075"/>
            <a:ext cx="2828400" cy="253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Appréciation rendue disponible aux parents sur Mozaïk portail </a:t>
            </a:r>
            <a:r>
              <a:rPr b="1" i="0" lang="es-ES" sz="1300" u="none" cap="none" strike="noStrike">
                <a:solidFill>
                  <a:srgbClr val="3F3F3F"/>
                </a:solidFill>
                <a:latin typeface="Barlow"/>
                <a:ea typeface="Barlow"/>
                <a:cs typeface="Barlow"/>
                <a:sym typeface="Barlow"/>
              </a:rPr>
              <a:t>au plus tard le 15 octobre.</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700" u="none" cap="none" strike="noStrike">
              <a:solidFill>
                <a:srgbClr val="3F3F3F"/>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Bulletin rendu disponible aux parents sur Mozaïk portail a</a:t>
            </a:r>
            <a:r>
              <a:rPr b="1" i="0" lang="es-ES" sz="1300" u="none" cap="none" strike="noStrike">
                <a:solidFill>
                  <a:srgbClr val="3F3F3F"/>
                </a:solidFill>
                <a:latin typeface="Barlow"/>
                <a:ea typeface="Barlow"/>
                <a:cs typeface="Barlow"/>
                <a:sym typeface="Barlow"/>
              </a:rPr>
              <a:t>u plus tard le 20 novembre.</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Rencontre individuelle des parents de chaque élève.</a:t>
            </a:r>
            <a:endParaRPr b="0" i="0" sz="1100" u="none" cap="none" strike="noStrike">
              <a:solidFill>
                <a:srgbClr val="3F3F3F"/>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Bulletin rendu disponible aux parents sur Mozaïk portail a</a:t>
            </a:r>
            <a:r>
              <a:rPr b="1" i="0" lang="es-ES" sz="1300" u="none" cap="none" strike="noStrike">
                <a:solidFill>
                  <a:srgbClr val="3F3F3F"/>
                </a:solidFill>
                <a:latin typeface="Barlow"/>
                <a:ea typeface="Barlow"/>
                <a:cs typeface="Barlow"/>
                <a:sym typeface="Barlow"/>
              </a:rPr>
              <a:t>u plus tard le 15 mars.</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Rencontre des parents sur invitation.</a:t>
            </a:r>
            <a:endParaRPr b="0" i="0" sz="1300" u="none" cap="none" strike="noStrike">
              <a:solidFill>
                <a:srgbClr val="3F3F3F"/>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3F3F3F"/>
                </a:solidFill>
                <a:latin typeface="Barlow"/>
                <a:ea typeface="Barlow"/>
                <a:cs typeface="Barlow"/>
                <a:sym typeface="Barlow"/>
              </a:rPr>
              <a:t>B</a:t>
            </a:r>
            <a:r>
              <a:rPr b="0" i="0" lang="es-ES" sz="1300" u="none" cap="none" strike="noStrike">
                <a:solidFill>
                  <a:srgbClr val="3F3F3F"/>
                </a:solidFill>
                <a:latin typeface="Barlow"/>
                <a:ea typeface="Barlow"/>
                <a:cs typeface="Barlow"/>
                <a:sym typeface="Barlow"/>
              </a:rPr>
              <a:t>ulletin rendu disponible aux parents sur Mozaïk portail </a:t>
            </a:r>
            <a:r>
              <a:rPr b="1" i="0" lang="es-ES" sz="1300" u="none" cap="none" strike="noStrike">
                <a:solidFill>
                  <a:srgbClr val="3F3F3F"/>
                </a:solidFill>
                <a:latin typeface="Barlow"/>
                <a:ea typeface="Barlow"/>
                <a:cs typeface="Barlow"/>
                <a:sym typeface="Barlow"/>
              </a:rPr>
              <a:t>au plus tard le 10 juillet.</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rgbClr val="3F3F3F"/>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b="0" i="0" sz="11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Barlow"/>
                <a:ea typeface="Barlow"/>
                <a:cs typeface="Barlow"/>
                <a:sym typeface="Barlow"/>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{C0EF3709-A8AA-4773-9566-147030E10CB7}</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39" name="Google Shape;139;p3"/>
          <p:cNvSpPr txBox="1"/>
          <p:nvPr/>
        </p:nvSpPr>
        <p:spPr>
          <a:xfrm>
            <a:off x="8448475" y="5031650"/>
            <a:ext cx="3572100" cy="17085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chemeClr val="dk1"/>
                </a:solidFill>
                <a:latin typeface="Barlow"/>
                <a:ea typeface="Barlow"/>
                <a:cs typeface="Barlow"/>
                <a:sym typeface="Barlow"/>
              </a:rPr>
              <a:t>Précisions : Ces commentaires, qui sont transmis aux </a:t>
            </a:r>
            <a:r>
              <a:rPr b="1" i="0" lang="es-ES" sz="900" u="none" cap="none" strike="noStrike">
                <a:solidFill>
                  <a:schemeClr val="dk1"/>
                </a:solidFill>
                <a:latin typeface="Barlow"/>
                <a:ea typeface="Barlow"/>
                <a:cs typeface="Barlow"/>
                <a:sym typeface="Barlow"/>
              </a:rPr>
              <a:t>étapes 1 et 3</a:t>
            </a:r>
            <a:r>
              <a:rPr b="0" i="0" lang="es-ES" sz="900" u="none" cap="none" strike="noStrik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b="0" i="0" lang="es-ES" sz="900" u="sng" cap="none" strike="noStrike">
                <a:solidFill>
                  <a:schemeClr val="hlink"/>
                </a:solidFill>
                <a:latin typeface="Barlow"/>
                <a:ea typeface="Barlow"/>
                <a:cs typeface="Barlow"/>
                <a:sym typeface="Barlow"/>
                <a:hlinkClick r:id="rId3"/>
              </a:rPr>
              <a:t>http://www.education.gouv.qc.ca/fileadmin/site_web/documents/dpse/evaluation/LesChoixDeNotreEcole_DocSoutien_f.pdf</a:t>
            </a:r>
            <a:r>
              <a:rPr b="0" i="0" lang="es-ES" sz="900" u="none" cap="none" strike="noStrike">
                <a:solidFill>
                  <a:schemeClr val="dk1"/>
                </a:solidFill>
                <a:latin typeface="Barlow"/>
                <a:ea typeface="Barlow"/>
                <a:cs typeface="Barlow"/>
                <a:sym typeface="Barlow"/>
              </a:rPr>
              <a:t>)</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b="0" i="0" lang="es-ES" sz="900" u="none" cap="none" strike="noStrike">
                <a:solidFill>
                  <a:schemeClr val="dk1"/>
                </a:solidFill>
                <a:latin typeface="Barlow"/>
                <a:ea typeface="Barlow"/>
                <a:cs typeface="Barlow"/>
                <a:sym typeface="Barlow"/>
              </a:rPr>
              <a:t>Cette information s’adresse aux enseignants et doit être retirée de la version remise aux parents.</a:t>
            </a:r>
            <a:endParaRPr b="0" i="0" sz="900" u="none" cap="none" strike="noStrik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254181" y="15025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s-ES" sz="3000" u="none" cap="none" strike="noStrike">
                <a:solidFill>
                  <a:srgbClr val="3F3F3F"/>
                </a:solidFill>
                <a:latin typeface="Barlow"/>
                <a:ea typeface="Barlow"/>
                <a:cs typeface="Barlow"/>
                <a:sym typeface="Barlow"/>
              </a:rPr>
              <a:t>Les compétences évaluées</a:t>
            </a:r>
            <a:endParaRPr b="0" i="0" sz="1200" u="none" cap="none" strike="noStrike">
              <a:solidFill>
                <a:srgbClr val="000000"/>
              </a:solidFill>
              <a:latin typeface="Arial"/>
              <a:ea typeface="Arial"/>
              <a:cs typeface="Arial"/>
              <a:sym typeface="Arial"/>
            </a:endParaRPr>
          </a:p>
        </p:txBody>
      </p:sp>
      <p:sp>
        <p:nvSpPr>
          <p:cNvPr id="145" name="Google Shape;145;p4"/>
          <p:cNvSpPr txBox="1"/>
          <p:nvPr/>
        </p:nvSpPr>
        <p:spPr>
          <a:xfrm>
            <a:off x="5481450" y="257938"/>
            <a:ext cx="1229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2</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graphicFrame>
        <p:nvGraphicFramePr>
          <p:cNvPr id="146" name="Google Shape;146;p4"/>
          <p:cNvGraphicFramePr/>
          <p:nvPr/>
        </p:nvGraphicFramePr>
        <p:xfrm>
          <a:off x="391875" y="1272975"/>
          <a:ext cx="3000000" cy="3000000"/>
        </p:xfrm>
        <a:graphic>
          <a:graphicData uri="http://schemas.openxmlformats.org/drawingml/2006/table">
            <a:tbl>
              <a:tblPr>
                <a:noFill/>
                <a:tableStyleId>{C0EF3709-A8AA-4773-9566-147030E10CB7}</a:tableStyleId>
              </a:tblPr>
              <a:tblGrid>
                <a:gridCol w="1433975"/>
                <a:gridCol w="2316475"/>
                <a:gridCol w="965200"/>
                <a:gridCol w="965200"/>
                <a:gridCol w="965200"/>
                <a:gridCol w="4641050"/>
              </a:tblGrid>
              <a:tr h="14537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a:t>
                      </a:r>
                      <a:r>
                        <a:rPr lang="es-ES" sz="1000" u="none" cap="none" strike="noStrike">
                          <a:solidFill>
                            <a:srgbClr val="FF0000"/>
                          </a:solidFill>
                          <a:latin typeface="Barlow"/>
                          <a:ea typeface="Barlow"/>
                          <a:cs typeface="Barlow"/>
                          <a:sym typeface="Barlow"/>
                        </a:rPr>
                        <a:t> </a:t>
                      </a:r>
                      <a:r>
                        <a:rPr lang="es-ES" sz="1000" u="none" cap="none" strike="noStrike">
                          <a:solidFill>
                            <a:schemeClr val="dk1"/>
                          </a:solidFill>
                          <a:latin typeface="Barlow"/>
                          <a:ea typeface="Barlow"/>
                          <a:cs typeface="Barlow"/>
                          <a:sym typeface="Barlow"/>
                        </a:rPr>
                        <a:t>et les plus pertinentes.</a:t>
                      </a:r>
                      <a:endParaRPr sz="1000" u="none" cap="none" strike="noStrike">
                        <a:solidFill>
                          <a:schemeClr val="dk1"/>
                        </a:solidFill>
                        <a:latin typeface="Barlow"/>
                        <a:ea typeface="Barlow"/>
                        <a:cs typeface="Barlow"/>
                        <a:sym typeface="Barlow"/>
                      </a:endParaRPr>
                    </a:p>
                  </a:txBody>
                  <a:tcPr marT="91425" marB="91425" marR="91425" marL="91425"/>
                </a:tc>
              </a:tr>
              <a:tr h="66657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6665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6665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improvisation).</a:t>
                      </a:r>
                      <a:endParaRPr sz="1000" u="none" cap="none" strike="noStrike">
                        <a:latin typeface="Barlow"/>
                        <a:ea typeface="Barlow"/>
                        <a:cs typeface="Barlow"/>
                        <a:sym typeface="Barlow"/>
                      </a:endParaRPr>
                    </a:p>
                  </a:txBody>
                  <a:tcPr marT="91425" marB="91425" marR="91425" marL="91425"/>
                </a:tc>
              </a:tr>
              <a:tr h="98400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(20%)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tc>
              </a:tr>
              <a:tr h="8887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(80 %)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tc>
              </a:tr>
            </a:tbl>
          </a:graphicData>
        </a:graphic>
      </p:graphicFrame>
      <p:sp>
        <p:nvSpPr>
          <p:cNvPr id="147" name="Google Shape;147;p4"/>
          <p:cNvSpPr txBox="1"/>
          <p:nvPr/>
        </p:nvSpPr>
        <p:spPr>
          <a:xfrm>
            <a:off x="391875" y="627250"/>
            <a:ext cx="65469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7BC49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2</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4" name="Google Shape;154;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5" name="Google Shape;155;p5"/>
          <p:cNvGraphicFramePr/>
          <p:nvPr/>
        </p:nvGraphicFramePr>
        <p:xfrm>
          <a:off x="391875" y="1315575"/>
          <a:ext cx="3000000" cy="3000000"/>
        </p:xfrm>
        <a:graphic>
          <a:graphicData uri="http://schemas.openxmlformats.org/drawingml/2006/table">
            <a:tbl>
              <a:tblPr>
                <a:noFill/>
                <a:tableStyleId>{C0EF3709-A8AA-4773-9566-147030E10CB7}</a:tableStyleId>
              </a:tblPr>
              <a:tblGrid>
                <a:gridCol w="1229100"/>
                <a:gridCol w="2521350"/>
                <a:gridCol w="965200"/>
                <a:gridCol w="965200"/>
                <a:gridCol w="965200"/>
                <a:gridCol w="4641050"/>
              </a:tblGrid>
              <a:tr h="561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7297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Explorer des réalités culturelles</a:t>
                      </a:r>
                      <a:endParaRPr sz="10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réalisation d’illustrations pour explorer des réalités culturelles.</a:t>
                      </a:r>
                      <a:endParaRPr sz="1000" u="none" cap="none" strike="noStrike">
                        <a:latin typeface="Barlow"/>
                        <a:ea typeface="Barlow"/>
                        <a:cs typeface="Barlow"/>
                        <a:sym typeface="Barlow"/>
                      </a:endParaRPr>
                    </a:p>
                  </a:txBody>
                  <a:tcPr marT="91425" marB="91425" marR="91425" marL="91425"/>
                </a:tc>
              </a:tr>
              <a:tr h="64005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Mobiliser sa compréhension de textes entendus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(60 %)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types de textes (histoires, comptines, chansons, etc.) permettront d’évaluer les apprentissages.</a:t>
                      </a:r>
                      <a:endParaRPr sz="1000" u="none" cap="none" strike="noStrike">
                        <a:latin typeface="Barlow"/>
                        <a:ea typeface="Barlow"/>
                        <a:cs typeface="Barlow"/>
                        <a:sym typeface="Barlow"/>
                      </a:endParaRPr>
                    </a:p>
                  </a:txBody>
                  <a:tcPr marT="91425" marB="91425" marR="91425" marL="91425"/>
                </a:tc>
              </a:tr>
              <a:tr h="6400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Réponses des élèves à des routines simples se déroulant en anglais permettront de vérifier la compréhension des messages oraux.</a:t>
                      </a:r>
                      <a:endParaRPr sz="1000" u="none" cap="none" strike="noStrike">
                        <a:latin typeface="Barlow"/>
                        <a:ea typeface="Barlow"/>
                        <a:cs typeface="Barlow"/>
                        <a:sym typeface="Barlow"/>
                      </a:endParaRPr>
                    </a:p>
                  </a:txBody>
                  <a:tcPr marT="91425" marB="91425" marR="91425" marL="91425"/>
                </a:tc>
              </a:tr>
              <a:tr h="694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9162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9355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nvSpPr>
        <p:spPr>
          <a:xfrm>
            <a:off x="326575" y="242600"/>
            <a:ext cx="5769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161" name="Google Shape;161;p6"/>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 </a:t>
            </a:r>
            <a:endParaRPr b="1" i="0" sz="1400" u="none" cap="none" strike="noStrike">
              <a:solidFill>
                <a:srgbClr val="000000"/>
              </a:solidFill>
              <a:latin typeface="Arial"/>
              <a:ea typeface="Arial"/>
              <a:cs typeface="Arial"/>
              <a:sym typeface="Arial"/>
            </a:endParaRPr>
          </a:p>
        </p:txBody>
      </p:sp>
      <p:cxnSp>
        <p:nvCxnSpPr>
          <p:cNvPr id="162" name="Google Shape;162;p6"/>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63" name="Google Shape;163;p6"/>
          <p:cNvSpPr txBox="1"/>
          <p:nvPr/>
        </p:nvSpPr>
        <p:spPr>
          <a:xfrm>
            <a:off x="497625" y="2213800"/>
            <a:ext cx="11196600" cy="1587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0000"/>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64" name="Google Shape;164;p6"/>
          <p:cNvGrpSpPr/>
          <p:nvPr/>
        </p:nvGrpSpPr>
        <p:grpSpPr>
          <a:xfrm>
            <a:off x="9574662" y="4630398"/>
            <a:ext cx="1774768" cy="1728347"/>
            <a:chOff x="3171000" y="4021950"/>
            <a:chExt cx="268100" cy="265875"/>
          </a:xfrm>
        </p:grpSpPr>
        <p:sp>
          <p:nvSpPr>
            <p:cNvPr id="165" name="Google Shape;165;p6"/>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6"/>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 name="Google Shape;169;p6"/>
          <p:cNvGrpSpPr/>
          <p:nvPr/>
        </p:nvGrpSpPr>
        <p:grpSpPr>
          <a:xfrm>
            <a:off x="687823" y="4565081"/>
            <a:ext cx="1674478" cy="1644327"/>
            <a:chOff x="5684575" y="4038000"/>
            <a:chExt cx="252950" cy="252950"/>
          </a:xfrm>
        </p:grpSpPr>
        <p:sp>
          <p:nvSpPr>
            <p:cNvPr id="170" name="Google Shape;170;p6"/>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