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oppins"/>
      <p:regular r:id="rId14"/>
      <p:bold r:id="rId15"/>
      <p:italic r:id="rId16"/>
      <p:boldItalic r:id="rId17"/>
    </p:embeddedFont>
    <p:embeddedFont>
      <p:font typeface="Barlow Condensed"/>
      <p:regular r:id="rId18"/>
      <p:bold r:id="rId19"/>
      <p:italic r:id="rId20"/>
      <p:boldItalic r:id="rId21"/>
    </p:embeddedFont>
    <p:embeddedFont>
      <p:font typeface="Barlow Medium"/>
      <p:regular r:id="rId22"/>
      <p:bold r:id="rId23"/>
      <p:italic r:id="rId24"/>
      <p:boldItalic r:id="rId25"/>
    </p:embeddedFont>
    <p:embeddedFont>
      <p:font typeface="Barlow"/>
      <p:regular r:id="rId26"/>
      <p:bold r:id="rId27"/>
      <p:italic r:id="rId28"/>
      <p:boldItalic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j9GiZDwmtaARj600U9FLNVx6uI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901587-2671-4BC3-B2E2-0EB1842F304D}">
  <a:tblStyle styleId="{88901587-2671-4BC3-B2E2-0EB1842F304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italic.fntdata"/><Relationship Id="rId22" Type="http://schemas.openxmlformats.org/officeDocument/2006/relationships/font" Target="fonts/BarlowMedium-regular.fntdata"/><Relationship Id="rId21" Type="http://schemas.openxmlformats.org/officeDocument/2006/relationships/font" Target="fonts/BarlowCondensed-boldItalic.fntdata"/><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regular.fntdata"/><Relationship Id="rId25" Type="http://schemas.openxmlformats.org/officeDocument/2006/relationships/font" Target="fonts/BarlowMedium-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omemadeAppl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BarlowCondensed-bold.fntdata"/><Relationship Id="rId18" Type="http://schemas.openxmlformats.org/officeDocument/2006/relationships/font" Target="fonts/Barlow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9.png"/><Relationship Id="rId12" Type="http://schemas.openxmlformats.org/officeDocument/2006/relationships/image" Target="../media/image1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5.png"/><Relationship Id="rId7" Type="http://schemas.openxmlformats.org/officeDocument/2006/relationships/hyperlink" Target="https://twitter.com/SlidesManiaSM/" TargetMode="External"/><Relationship Id="rId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jp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9">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2"/>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2"/>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8" name="Shape 38"/>
        <p:cNvGrpSpPr/>
        <p:nvPr/>
      </p:nvGrpSpPr>
      <p:grpSpPr>
        <a:xfrm>
          <a:off x="0" y="0"/>
          <a:ext cx="0" cy="0"/>
          <a:chOff x="0" y="0"/>
          <a:chExt cx="0" cy="0"/>
        </a:xfrm>
      </p:grpSpPr>
      <p:grpSp>
        <p:nvGrpSpPr>
          <p:cNvPr id="39" name="Google Shape;39;p13"/>
          <p:cNvGrpSpPr/>
          <p:nvPr/>
        </p:nvGrpSpPr>
        <p:grpSpPr>
          <a:xfrm flipH="1" rot="10800000">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5.jp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ducation.gouv.qc.ca/fileadmin/site_web/documents/dpse/evaluation/LesChoixDeNotreEcole_DocSoutien_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4</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3"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Appréciation rendue disponible aux parents sur Mozaïk portail au plus tard le 15 octobre.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a:t>
            </a:r>
            <a:r>
              <a:rPr b="0" i="0" lang="es-ES" sz="1200" u="none" cap="none" strike="noStrike">
                <a:solidFill>
                  <a:schemeClr val="lt1"/>
                </a:solidFill>
                <a:latin typeface="Barlow"/>
                <a:ea typeface="Barlow"/>
                <a:cs typeface="Barlow"/>
                <a:sym typeface="Barlow"/>
              </a:rPr>
              <a:t>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20 novembre.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individuelle des parents de chaque élève.</a:t>
            </a:r>
            <a:endParaRPr b="0" i="0" sz="1100" u="none" cap="none" strike="noStrik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15 mars.</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des parents sur invitation.</a:t>
            </a:r>
            <a:endParaRPr b="0" i="0" sz="1300" u="none" cap="none" strike="noStrike">
              <a:solidFill>
                <a:schemeClr val="lt1"/>
              </a:solidFill>
              <a:latin typeface="Barlow"/>
              <a:ea typeface="Barlow"/>
              <a:cs typeface="Barlow"/>
              <a:sym typeface="Barlow"/>
            </a:endParaRPr>
          </a:p>
        </p:txBody>
      </p:sp>
      <p:sp>
        <p:nvSpPr>
          <p:cNvPr id="129" name="Google Shape;129;p2"/>
          <p:cNvSpPr txBox="1"/>
          <p:nvPr/>
        </p:nvSpPr>
        <p:spPr>
          <a:xfrm>
            <a:off x="9237525" y="4032375"/>
            <a:ext cx="2730000" cy="22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10 juillet.</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Des épreuves du MEQ (lecture et écriture) sont prévues en mai et en juin en 4</a:t>
            </a:r>
            <a:r>
              <a:rPr b="0" baseline="30000" i="0" lang="es-ES" sz="1300" u="none" cap="none" strike="noStrike">
                <a:solidFill>
                  <a:schemeClr val="lt1"/>
                </a:solidFill>
                <a:latin typeface="Barlow"/>
                <a:ea typeface="Barlow"/>
                <a:cs typeface="Barlow"/>
                <a:sym typeface="Barlow"/>
              </a:rPr>
              <a:t>e</a:t>
            </a:r>
            <a:r>
              <a:rPr b="0" i="0" lang="es-ES" sz="1300" u="none" cap="none" strike="noStrike">
                <a:solidFill>
                  <a:schemeClr val="lt1"/>
                </a:solidFill>
                <a:latin typeface="Barlow"/>
                <a:ea typeface="Barlow"/>
                <a:cs typeface="Barlow"/>
                <a:sym typeface="Barlow"/>
              </a:rPr>
              <a:t> année. De plus, des enseignants peuvent ajouter des évaluations de fin d’année lors de ces périodes. Il est important d’en tenir compte avant la planification d’un voyage ou la prise d’un rendez-vous.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{88901587-2671-4BC3-B2E2-0EB1842F304D}</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39" name="Google Shape;139;p3"/>
          <p:cNvSpPr txBox="1"/>
          <p:nvPr/>
        </p:nvSpPr>
        <p:spPr>
          <a:xfrm>
            <a:off x="8448475" y="5031650"/>
            <a:ext cx="3572100" cy="17085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chemeClr val="dk1"/>
                </a:solidFill>
                <a:latin typeface="Barlow"/>
                <a:ea typeface="Barlow"/>
                <a:cs typeface="Barlow"/>
                <a:sym typeface="Barlow"/>
              </a:rPr>
              <a:t>Précisions : Ces commentaires, qui sont transmis aux </a:t>
            </a:r>
            <a:r>
              <a:rPr b="1" i="0" lang="es-ES" sz="900" u="none" cap="none" strike="noStrike">
                <a:solidFill>
                  <a:schemeClr val="dk1"/>
                </a:solidFill>
                <a:latin typeface="Barlow"/>
                <a:ea typeface="Barlow"/>
                <a:cs typeface="Barlow"/>
                <a:sym typeface="Barlow"/>
              </a:rPr>
              <a:t>étapes 1 et 3</a:t>
            </a:r>
            <a:r>
              <a:rPr b="0" i="0" lang="es-ES" sz="900" u="none" cap="none" strike="noStrik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b="0" i="0" lang="es-ES" sz="900" u="sng" cap="none" strike="noStrike">
                <a:solidFill>
                  <a:schemeClr val="hlink"/>
                </a:solidFill>
                <a:latin typeface="Barlow"/>
                <a:ea typeface="Barlow"/>
                <a:cs typeface="Barlow"/>
                <a:sym typeface="Barlow"/>
                <a:hlinkClick r:id="rId3"/>
              </a:rPr>
              <a:t>http://www.education.gouv.qc.ca/fileadmin/site_web/documents/dpse/evaluation/LesChoixDeNotreEcole_DocSoutien_f.pdf</a:t>
            </a:r>
            <a:r>
              <a:rPr b="0" i="0" lang="es-ES" sz="900" u="none" cap="none" strike="noStrike">
                <a:solidFill>
                  <a:schemeClr val="dk1"/>
                </a:solidFill>
                <a:latin typeface="Barlow"/>
                <a:ea typeface="Barlow"/>
                <a:cs typeface="Barlow"/>
                <a:sym typeface="Barlow"/>
              </a:rPr>
              <a:t>)</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b="0" i="0" lang="es-ES" sz="900" u="none" cap="none" strike="noStrike">
                <a:solidFill>
                  <a:schemeClr val="dk1"/>
                </a:solidFill>
                <a:latin typeface="Barlow"/>
                <a:ea typeface="Barlow"/>
                <a:cs typeface="Barlow"/>
                <a:sym typeface="Barlow"/>
              </a:rPr>
              <a:t>Cette information s’adresse aux enseignants et doit être retirée de la version remise aux parents.</a:t>
            </a:r>
            <a:endParaRPr b="0" i="0" sz="900" u="none" cap="none" strike="noStrik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Barlow"/>
                <a:ea typeface="Barlow"/>
                <a:cs typeface="Barlow"/>
                <a:sym typeface="Barlow"/>
              </a:rPr>
              <a:t>Les compétences évaluées</a:t>
            </a:r>
            <a:endParaRPr b="0" i="0" sz="1000" u="none" cap="none" strike="noStrike">
              <a:solidFill>
                <a:srgbClr val="000000"/>
              </a:solidFill>
              <a:latin typeface="Arial"/>
              <a:ea typeface="Arial"/>
              <a:cs typeface="Arial"/>
              <a:sym typeface="Arial"/>
            </a:endParaRPr>
          </a:p>
        </p:txBody>
      </p:sp>
      <p:sp>
        <p:nvSpPr>
          <p:cNvPr id="145" name="Google Shape;145;p4"/>
          <p:cNvSpPr txBox="1"/>
          <p:nvPr/>
        </p:nvSpPr>
        <p:spPr>
          <a:xfrm>
            <a:off x="5696761" y="350309"/>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4</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{88901587-2671-4BC3-B2E2-0EB1842F304D}</a:tableStyleId>
              </a:tblPr>
              <a:tblGrid>
                <a:gridCol w="1433975"/>
                <a:gridCol w="2316475"/>
                <a:gridCol w="965200"/>
                <a:gridCol w="965200"/>
                <a:gridCol w="965200"/>
                <a:gridCol w="4641050"/>
              </a:tblGrid>
              <a:tr h="14881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cap="none" strike="noStrike">
                        <a:latin typeface="Barlow"/>
                        <a:ea typeface="Barlow"/>
                        <a:cs typeface="Barlow"/>
                        <a:sym typeface="Barlow"/>
                      </a:endParaRPr>
                    </a:p>
                  </a:txBody>
                  <a:tcPr marT="91425" marB="91425" marR="91425" marL="91425"/>
                </a:tc>
              </a:tr>
              <a:tr h="71937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193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7193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93735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466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8" name="Google Shape;148;p4"/>
          <p:cNvSpPr txBox="1"/>
          <p:nvPr/>
        </p:nvSpPr>
        <p:spPr>
          <a:xfrm>
            <a:off x="326575" y="580275"/>
            <a:ext cx="65973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4</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6" name="Google Shape;156;p5"/>
          <p:cNvGraphicFramePr/>
          <p:nvPr/>
        </p:nvGraphicFramePr>
        <p:xfrm>
          <a:off x="391875" y="1315575"/>
          <a:ext cx="3000000" cy="3000000"/>
        </p:xfrm>
        <a:graphic>
          <a:graphicData uri="http://schemas.openxmlformats.org/drawingml/2006/table">
            <a:tbl>
              <a:tblPr>
                <a:noFill/>
                <a:tableStyleId>{88901587-2671-4BC3-B2E2-0EB1842F304D}</a:tableStyleId>
              </a:tblPr>
              <a:tblGrid>
                <a:gridCol w="1433975"/>
                <a:gridCol w="2316475"/>
                <a:gridCol w="965200"/>
                <a:gridCol w="965200"/>
                <a:gridCol w="965200"/>
                <a:gridCol w="4641050"/>
              </a:tblGrid>
              <a:tr h="5792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61402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tc>
              </a:tr>
              <a:tr h="625750">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endParaRPr sz="1000" u="none" cap="none" strike="noStrike">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types de textes seront lus (entendus, ou vus) et permettront d’évaluer l’ensemble des critères d’évaluation.</a:t>
                      </a:r>
                      <a:endParaRPr sz="1000" u="none" cap="none" strike="noStrike">
                        <a:latin typeface="Barlow"/>
                        <a:ea typeface="Barlow"/>
                        <a:cs typeface="Barlow"/>
                        <a:sym typeface="Barlow"/>
                      </a:endParaRPr>
                    </a:p>
                  </a:txBody>
                  <a:tcPr marT="91425" marB="91425" marR="91425" marL="91425"/>
                </a:tc>
              </a:tr>
              <a:tr h="6140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(15%)</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tcPr>
                </a:tc>
              </a:tr>
              <a:tr h="15867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Science et technologie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Proposer des explications et des solutions à des problèmes d’ordre scientifique ou technologique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Mettre à profit les outils, objets et procédés de la science et de la technologie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Communiquer à l’aide des langages en science et en technologie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tc>
              </a:tr>
              <a:tr h="13987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Géographie, histoire et éducation à la citoyenneté</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Lire l’organisation d’une société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Interpréter le changement dans une société et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S’ouvrir à la diversité des sociétés et de leur territoire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4</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63" name="Google Shape;163;p6"/>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64" name="Google Shape;164;p6"/>
          <p:cNvGraphicFramePr/>
          <p:nvPr/>
        </p:nvGraphicFramePr>
        <p:xfrm>
          <a:off x="391875" y="1315575"/>
          <a:ext cx="3000000" cy="3000000"/>
        </p:xfrm>
        <a:graphic>
          <a:graphicData uri="http://schemas.openxmlformats.org/drawingml/2006/table">
            <a:tbl>
              <a:tblPr>
                <a:noFill/>
                <a:tableStyleId>{88901587-2671-4BC3-B2E2-0EB1842F304D}</a:tableStyleId>
              </a:tblPr>
              <a:tblGrid>
                <a:gridCol w="1433975"/>
                <a:gridCol w="2316475"/>
                <a:gridCol w="965200"/>
                <a:gridCol w="965200"/>
                <a:gridCol w="965200"/>
                <a:gridCol w="4641050"/>
              </a:tblGrid>
              <a:tr h="6038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Examiner des réalités culturelles</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entrevue, table ronde pour examiner des réalités culturelles.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326575" y="242600"/>
            <a:ext cx="5769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a:t>
            </a:r>
            <a:endParaRPr b="1" i="0" sz="1400" u="none" cap="none" strike="noStrike">
              <a:solidFill>
                <a:srgbClr val="000000"/>
              </a:solidFill>
              <a:latin typeface="Arial"/>
              <a:ea typeface="Arial"/>
              <a:cs typeface="Arial"/>
              <a:sym typeface="Arial"/>
            </a:endParaRPr>
          </a:p>
        </p:txBody>
      </p:sp>
      <p:cxnSp>
        <p:nvCxnSpPr>
          <p:cNvPr id="171" name="Google Shape;171;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72" name="Google Shape;172;p7"/>
          <p:cNvSpPr txBox="1"/>
          <p:nvPr/>
        </p:nvSpPr>
        <p:spPr>
          <a:xfrm>
            <a:off x="497700" y="2176477"/>
            <a:ext cx="11196600" cy="157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73" name="Google Shape;173;p7"/>
          <p:cNvGrpSpPr/>
          <p:nvPr/>
        </p:nvGrpSpPr>
        <p:grpSpPr>
          <a:xfrm>
            <a:off x="9574662" y="4630398"/>
            <a:ext cx="1774768" cy="1728347"/>
            <a:chOff x="3171000" y="4021950"/>
            <a:chExt cx="268100" cy="265875"/>
          </a:xfrm>
        </p:grpSpPr>
        <p:sp>
          <p:nvSpPr>
            <p:cNvPr id="174" name="Google Shape;174;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 name="Google Shape;176;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 name="Google Shape;178;p7"/>
          <p:cNvGrpSpPr/>
          <p:nvPr/>
        </p:nvGrpSpPr>
        <p:grpSpPr>
          <a:xfrm>
            <a:off x="687823" y="4565081"/>
            <a:ext cx="1674478" cy="1644327"/>
            <a:chOff x="5684575" y="4038000"/>
            <a:chExt cx="252950" cy="252950"/>
          </a:xfrm>
        </p:grpSpPr>
        <p:sp>
          <p:nvSpPr>
            <p:cNvPr id="179" name="Google Shape;179;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