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Lst>
  <p:sldSz cy="6858000" cx="12192000"/>
  <p:notesSz cx="6858000" cy="9144000"/>
  <p:embeddedFontLst>
    <p:embeddedFont>
      <p:font typeface="Poppins"/>
      <p:regular r:id="rId14"/>
      <p:bold r:id="rId15"/>
      <p:italic r:id="rId16"/>
      <p:boldItalic r:id="rId17"/>
    </p:embeddedFont>
    <p:embeddedFont>
      <p:font typeface="Barlow Condensed"/>
      <p:regular r:id="rId18"/>
      <p:bold r:id="rId19"/>
      <p:italic r:id="rId20"/>
      <p:boldItalic r:id="rId21"/>
    </p:embeddedFont>
    <p:embeddedFont>
      <p:font typeface="Barlow Medium"/>
      <p:regular r:id="rId22"/>
      <p:bold r:id="rId23"/>
      <p:italic r:id="rId24"/>
      <p:boldItalic r:id="rId25"/>
    </p:embeddedFont>
    <p:embeddedFont>
      <p:font typeface="Barlow"/>
      <p:regular r:id="rId26"/>
      <p:bold r:id="rId27"/>
      <p:italic r:id="rId28"/>
      <p:boldItalic r:id="rId29"/>
    </p:embeddedFont>
    <p:embeddedFont>
      <p:font typeface="Homemade Apple"/>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31" roundtripDataSignature="AMtx7mgczeimXNQXAcx8afVYvFqKFac8y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50EA8EBD-737C-41D0-B0F2-6B9D6E5D028A}">
  <a:tblStyle styleId="{50EA8EBD-737C-41D0-B0F2-6B9D6E5D028A}" styleName="Table_0">
    <a:wholeTbl>
      <a:tcTxStyle b="off" i="off">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b="off" i="off"/>
    </a:band1H>
    <a:band2H>
      <a:tcTxStyle b="off" i="off"/>
    </a:band2H>
    <a:band1V>
      <a:tcTxStyle b="off" i="off"/>
    </a:band1V>
    <a:band2V>
      <a:tcTxStyle b="off" i="off"/>
    </a:band2V>
    <a:lastCol>
      <a:tcTxStyle b="off" i="off"/>
    </a:lastCol>
    <a:firstCol>
      <a:tcTxStyle b="off" i="off"/>
    </a:firstCol>
    <a:lastRow>
      <a:tcTxStyle b="off" i="off"/>
    </a:lastRow>
    <a:seCell>
      <a:tcTxStyle b="off" i="off"/>
    </a:seCell>
    <a:swCell>
      <a:tcTxStyle b="off" i="off"/>
    </a:swCell>
    <a:firstRow>
      <a:tcTxStyle b="off" i="off"/>
    </a:firstRow>
    <a:neCell>
      <a:tcTxStyle b="off" i="off"/>
    </a:neCell>
    <a:nwCell>
      <a:tcTxStyle b="off" i="off"/>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BarlowCondensed-italic.fntdata"/><Relationship Id="rId22" Type="http://schemas.openxmlformats.org/officeDocument/2006/relationships/font" Target="fonts/BarlowMedium-regular.fntdata"/><Relationship Id="rId21" Type="http://schemas.openxmlformats.org/officeDocument/2006/relationships/font" Target="fonts/BarlowCondensed-boldItalic.fntdata"/><Relationship Id="rId24" Type="http://schemas.openxmlformats.org/officeDocument/2006/relationships/font" Target="fonts/BarlowMedium-italic.fntdata"/><Relationship Id="rId23" Type="http://schemas.openxmlformats.org/officeDocument/2006/relationships/font" Target="fonts/BarlowMedium-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font" Target="fonts/Barlow-regular.fntdata"/><Relationship Id="rId25" Type="http://schemas.openxmlformats.org/officeDocument/2006/relationships/font" Target="fonts/BarlowMedium-boldItalic.fntdata"/><Relationship Id="rId28" Type="http://schemas.openxmlformats.org/officeDocument/2006/relationships/font" Target="fonts/Barlow-italic.fntdata"/><Relationship Id="rId27" Type="http://schemas.openxmlformats.org/officeDocument/2006/relationships/font" Target="fonts/Barlow-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font" Target="fonts/Barlow-boldItalic.fntdata"/><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HomemadeApple-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font" Target="fonts/Poppins-bold.fntdata"/><Relationship Id="rId14" Type="http://schemas.openxmlformats.org/officeDocument/2006/relationships/font" Target="fonts/Poppins-regular.fntdata"/><Relationship Id="rId17" Type="http://schemas.openxmlformats.org/officeDocument/2006/relationships/font" Target="fonts/Poppins-boldItalic.fntdata"/><Relationship Id="rId16" Type="http://schemas.openxmlformats.org/officeDocument/2006/relationships/font" Target="fonts/Poppins-italic.fntdata"/><Relationship Id="rId19" Type="http://schemas.openxmlformats.org/officeDocument/2006/relationships/font" Target="fonts/BarlowCondensed-bold.fntdata"/><Relationship Id="rId18" Type="http://schemas.openxmlformats.org/officeDocument/2006/relationships/font" Target="fonts/BarlowCondensed-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90" name="Google Shape;90;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13" name="Google Shape;113;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32" name="Google Shape;132;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42" name="Google Shape;142;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1" name="Google Shape;151;p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59" name="Google Shape;159;p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
        <p:nvSpPr>
          <p:cNvPr id="167" name="Google Shape;167;p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https://slidesmania.com/" TargetMode="External"/><Relationship Id="rId3" Type="http://schemas.openxmlformats.org/officeDocument/2006/relationships/image" Target="../media/image7.png"/><Relationship Id="rId4" Type="http://schemas.openxmlformats.org/officeDocument/2006/relationships/hyperlink" Target="https://slidesmania.com/questions-powerpoint-google-slides/can-i-use-these-templates/" TargetMode="External"/><Relationship Id="rId11" Type="http://schemas.openxmlformats.org/officeDocument/2006/relationships/hyperlink" Target="https://www.instagram.com/slidesmania/" TargetMode="External"/><Relationship Id="rId10" Type="http://schemas.openxmlformats.org/officeDocument/2006/relationships/image" Target="../media/image12.png"/><Relationship Id="rId12" Type="http://schemas.openxmlformats.org/officeDocument/2006/relationships/image" Target="../media/image11.png"/><Relationship Id="rId9" Type="http://schemas.openxmlformats.org/officeDocument/2006/relationships/hyperlink" Target="https://www.pinterest.com/slidesmania/" TargetMode="External"/><Relationship Id="rId5" Type="http://schemas.openxmlformats.org/officeDocument/2006/relationships/hyperlink" Target="https://www.facebook.com/SlidesManiaSM/" TargetMode="External"/><Relationship Id="rId6" Type="http://schemas.openxmlformats.org/officeDocument/2006/relationships/image" Target="../media/image1.png"/><Relationship Id="rId7" Type="http://schemas.openxmlformats.org/officeDocument/2006/relationships/hyperlink" Target="https://twitter.com/SlidesManiaSM/" TargetMode="External"/><Relationship Id="rId8"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png"/><Relationship Id="rId3" Type="http://schemas.openxmlformats.org/officeDocument/2006/relationships/image" Target="../media/image4.jpg"/><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
  <p:cSld name="Jefferson_1">
    <p:bg>
      <p:bgPr>
        <a:solidFill>
          <a:srgbClr val="F2F2F2"/>
        </a:solidFill>
      </p:bgPr>
    </p:bg>
    <p:spTree>
      <p:nvGrpSpPr>
        <p:cNvPr id="7" name="Shape 7"/>
        <p:cNvGrpSpPr/>
        <p:nvPr/>
      </p:nvGrpSpPr>
      <p:grpSpPr>
        <a:xfrm>
          <a:off x="0" y="0"/>
          <a:ext cx="0" cy="0"/>
          <a:chOff x="0" y="0"/>
          <a:chExt cx="0" cy="0"/>
        </a:xfrm>
      </p:grpSpPr>
      <p:pic>
        <p:nvPicPr>
          <p:cNvPr descr="Imagen que contiene niño, persona, joven, sentado&#10;&#10;Descripción generada automáticamente" id="8" name="Google Shape;8;p9"/>
          <p:cNvPicPr preferRelativeResize="0"/>
          <p:nvPr/>
        </p:nvPicPr>
        <p:blipFill rotWithShape="1">
          <a:blip r:embed="rId2">
            <a:alphaModFix/>
          </a:blip>
          <a:srcRect b="14858" l="0" r="0" t="906"/>
          <a:stretch/>
        </p:blipFill>
        <p:spPr>
          <a:xfrm>
            <a:off x="0" y="0"/>
            <a:ext cx="12192000" cy="6858000"/>
          </a:xfrm>
          <a:prstGeom prst="rect">
            <a:avLst/>
          </a:prstGeom>
          <a:noFill/>
          <a:ln>
            <a:noFill/>
          </a:ln>
        </p:spPr>
      </p:pic>
      <p:sp>
        <p:nvSpPr>
          <p:cNvPr id="9" name="Google Shape;9;p9"/>
          <p:cNvSpPr/>
          <p:nvPr/>
        </p:nvSpPr>
        <p:spPr>
          <a:xfrm>
            <a:off x="494489" y="0"/>
            <a:ext cx="2800755" cy="1200726"/>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0" name="Google Shape;10;p9"/>
          <p:cNvSpPr/>
          <p:nvPr/>
        </p:nvSpPr>
        <p:spPr>
          <a:xfrm>
            <a:off x="3295244" y="0"/>
            <a:ext cx="2800755" cy="1200726"/>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 name="Google Shape;11;p9"/>
          <p:cNvSpPr/>
          <p:nvPr/>
        </p:nvSpPr>
        <p:spPr>
          <a:xfrm>
            <a:off x="6096000" y="0"/>
            <a:ext cx="2800755" cy="1200726"/>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2" name="Google Shape;12;p9"/>
          <p:cNvSpPr/>
          <p:nvPr/>
        </p:nvSpPr>
        <p:spPr>
          <a:xfrm>
            <a:off x="8896755" y="0"/>
            <a:ext cx="2800755" cy="1200726"/>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3" name="Google Shape;13;p9"/>
          <p:cNvSpPr/>
          <p:nvPr/>
        </p:nvSpPr>
        <p:spPr>
          <a:xfrm>
            <a:off x="567692" y="5218545"/>
            <a:ext cx="11129818" cy="1639455"/>
          </a:xfrm>
          <a:prstGeom prst="rect">
            <a:avLst/>
          </a:prstGeom>
          <a:solidFill>
            <a:srgbClr val="B2CB7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4" name="Google Shape;14;p9"/>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10">
  <p:cSld name="Jefferson_10">
    <p:bg>
      <p:bgPr>
        <a:solidFill>
          <a:srgbClr val="F2F2F2"/>
        </a:solidFill>
      </p:bgPr>
    </p:bg>
    <p:spTree>
      <p:nvGrpSpPr>
        <p:cNvPr id="76" name="Shape 76"/>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77" name="Shape 77"/>
        <p:cNvGrpSpPr/>
        <p:nvPr/>
      </p:nvGrpSpPr>
      <p:grpSpPr>
        <a:xfrm>
          <a:off x="0" y="0"/>
          <a:ext cx="0" cy="0"/>
          <a:chOff x="0" y="0"/>
          <a:chExt cx="0" cy="0"/>
        </a:xfrm>
      </p:grpSpPr>
      <p:grpSp>
        <p:nvGrpSpPr>
          <p:cNvPr id="78" name="Google Shape;78;p19"/>
          <p:cNvGrpSpPr/>
          <p:nvPr/>
        </p:nvGrpSpPr>
        <p:grpSpPr>
          <a:xfrm>
            <a:off x="0" y="0"/>
            <a:ext cx="12192000" cy="6858000"/>
            <a:chOff x="0" y="0"/>
            <a:chExt cx="12192000" cy="6858000"/>
          </a:xfrm>
        </p:grpSpPr>
        <p:sp>
          <p:nvSpPr>
            <p:cNvPr id="79" name="Google Shape;79;p19"/>
            <p:cNvSpPr/>
            <p:nvPr/>
          </p:nvSpPr>
          <p:spPr>
            <a:xfrm>
              <a:off x="0" y="0"/>
              <a:ext cx="12192000" cy="68580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80" name="Google Shape;80;p19">
              <a:hlinkClick r:id="rId2"/>
            </p:cNvPr>
            <p:cNvPicPr preferRelativeResize="0"/>
            <p:nvPr/>
          </p:nvPicPr>
          <p:blipFill rotWithShape="1">
            <a:blip r:embed="rId3">
              <a:alphaModFix/>
            </a:blip>
            <a:srcRect b="0" l="0" r="0" t="0"/>
            <a:stretch/>
          </p:blipFill>
          <p:spPr>
            <a:xfrm>
              <a:off x="465600" y="331100"/>
              <a:ext cx="5101466" cy="2201299"/>
            </a:xfrm>
            <a:prstGeom prst="rect">
              <a:avLst/>
            </a:prstGeom>
            <a:noFill/>
            <a:ln>
              <a:noFill/>
            </a:ln>
          </p:spPr>
        </p:pic>
        <p:sp>
          <p:nvSpPr>
            <p:cNvPr id="81" name="Google Shape;81;p19"/>
            <p:cNvSpPr txBox="1"/>
            <p:nvPr/>
          </p:nvSpPr>
          <p:spPr>
            <a:xfrm>
              <a:off x="463500" y="2858061"/>
              <a:ext cx="8956500" cy="2442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600"/>
                <a:buFont typeface="Arial"/>
                <a:buNone/>
              </a:pPr>
              <a:r>
                <a:rPr b="1" i="0" lang="es-ES" sz="3600" u="none" cap="none" strike="noStrike">
                  <a:solidFill>
                    <a:srgbClr val="3F3F3F"/>
                  </a:solidFill>
                  <a:latin typeface="Poppins"/>
                  <a:ea typeface="Poppins"/>
                  <a:cs typeface="Poppins"/>
                  <a:sym typeface="Poppins"/>
                </a:rPr>
                <a:t>Free </a:t>
              </a:r>
              <a:r>
                <a:rPr b="0" i="0" lang="es-ES" sz="3600" u="none" cap="none" strike="noStrike">
                  <a:solidFill>
                    <a:srgbClr val="3F3F3F"/>
                  </a:solidFill>
                  <a:latin typeface="Poppins"/>
                  <a:ea typeface="Poppins"/>
                  <a:cs typeface="Poppins"/>
                  <a:sym typeface="Poppins"/>
                </a:rPr>
                <a:t>themes and templates for </a:t>
              </a:r>
              <a:r>
                <a:rPr b="1" i="0" lang="es-ES" sz="3600" u="none" cap="none" strike="noStrike">
                  <a:solidFill>
                    <a:srgbClr val="3F3F3F"/>
                  </a:solidFill>
                  <a:latin typeface="Poppins"/>
                  <a:ea typeface="Poppins"/>
                  <a:cs typeface="Poppins"/>
                  <a:sym typeface="Poppins"/>
                </a:rPr>
                <a:t>Google Slides</a:t>
              </a:r>
              <a:r>
                <a:rPr b="0" i="0" lang="es-ES" sz="3600" u="none" cap="none" strike="noStrike">
                  <a:solidFill>
                    <a:srgbClr val="3F3F3F"/>
                  </a:solidFill>
                  <a:latin typeface="Poppins"/>
                  <a:ea typeface="Poppins"/>
                  <a:cs typeface="Poppins"/>
                  <a:sym typeface="Poppins"/>
                </a:rPr>
                <a:t> or </a:t>
              </a:r>
              <a:r>
                <a:rPr b="1" i="0" lang="es-ES" sz="3600" u="none" cap="none" strike="noStrike">
                  <a:solidFill>
                    <a:srgbClr val="3F3F3F"/>
                  </a:solidFill>
                  <a:latin typeface="Poppins"/>
                  <a:ea typeface="Poppins"/>
                  <a:cs typeface="Poppins"/>
                  <a:sym typeface="Poppins"/>
                </a:rPr>
                <a:t>PowerPoint</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600"/>
                <a:buFont typeface="Arial"/>
                <a:buNone/>
              </a:pPr>
              <a:r>
                <a:t/>
              </a:r>
              <a:endParaRPr b="1" i="0" sz="3600" u="none" cap="none" strike="noStrike">
                <a:solidFill>
                  <a:srgbClr val="3F3F3F"/>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3000"/>
                <a:buFont typeface="Arial"/>
                <a:buNone/>
              </a:pPr>
              <a:r>
                <a:rPr b="1" i="0" lang="es-ES" sz="3000" u="none" cap="none" strike="noStrike">
                  <a:solidFill>
                    <a:srgbClr val="FFCB25"/>
                  </a:solidFill>
                  <a:latin typeface="Poppins"/>
                  <a:ea typeface="Poppins"/>
                  <a:cs typeface="Poppins"/>
                  <a:sym typeface="Poppins"/>
                </a:rPr>
                <a:t>NOT to be sold as is or modified!</a:t>
              </a:r>
              <a:endParaRPr b="1" i="0" sz="3000" u="none" cap="none" strike="noStrike">
                <a:solidFill>
                  <a:srgbClr val="FFCB25"/>
                </a:solidFill>
                <a:latin typeface="Poppins"/>
                <a:ea typeface="Poppins"/>
                <a:cs typeface="Poppins"/>
                <a:sym typeface="Poppins"/>
              </a:endParaRPr>
            </a:p>
            <a:p>
              <a:pPr indent="0" lvl="0" marL="0" marR="0" rtl="0" algn="l">
                <a:lnSpc>
                  <a:spcPct val="100000"/>
                </a:lnSpc>
                <a:spcBef>
                  <a:spcPts val="0"/>
                </a:spcBef>
                <a:spcAft>
                  <a:spcPts val="0"/>
                </a:spcAft>
                <a:buClr>
                  <a:srgbClr val="000000"/>
                </a:buClr>
                <a:buSzPts val="2700"/>
                <a:buFont typeface="Arial"/>
                <a:buNone/>
              </a:pPr>
              <a:r>
                <a:rPr b="0" i="0" lang="es-ES" sz="2700" u="none" cap="none" strike="noStrike">
                  <a:solidFill>
                    <a:srgbClr val="3F3F3F"/>
                  </a:solidFill>
                  <a:latin typeface="Poppins"/>
                  <a:ea typeface="Poppins"/>
                  <a:cs typeface="Poppins"/>
                  <a:sym typeface="Poppins"/>
                </a:rPr>
                <a:t>Read </a:t>
              </a:r>
              <a:r>
                <a:rPr b="0" i="0" lang="es-ES" sz="2700" u="sng" cap="none" strike="noStrike">
                  <a:solidFill>
                    <a:srgbClr val="3F3F3F"/>
                  </a:solidFill>
                  <a:latin typeface="Poppins"/>
                  <a:ea typeface="Poppins"/>
                  <a:cs typeface="Poppins"/>
                  <a:sym typeface="Poppins"/>
                  <a:hlinkClick r:id="rId4">
                    <a:extLst>
                      <a:ext uri="{A12FA001-AC4F-418D-AE19-62706E023703}">
                        <ahyp:hlinkClr val="tx"/>
                      </a:ext>
                    </a:extLst>
                  </a:hlinkClick>
                </a:rPr>
                <a:t>FAQ</a:t>
              </a:r>
              <a:r>
                <a:rPr b="1" i="0" lang="es-ES" sz="4400" u="none" cap="none" strike="noStrike">
                  <a:solidFill>
                    <a:srgbClr val="FFCB25"/>
                  </a:solidFill>
                  <a:latin typeface="Poppins"/>
                  <a:ea typeface="Poppins"/>
                  <a:cs typeface="Poppins"/>
                  <a:sym typeface="Poppins"/>
                </a:rPr>
                <a:t> </a:t>
              </a:r>
              <a:r>
                <a:rPr b="0" i="0" lang="es-ES" sz="2700" u="none" cap="none" strike="noStrike">
                  <a:solidFill>
                    <a:srgbClr val="3F3F3F"/>
                  </a:solidFill>
                  <a:latin typeface="Poppins"/>
                  <a:ea typeface="Poppins"/>
                  <a:cs typeface="Poppins"/>
                  <a:sym typeface="Poppins"/>
                </a:rPr>
                <a:t>on slidesmania.com</a:t>
              </a:r>
              <a:endParaRPr b="0" i="0" sz="2700" u="none" cap="none" strike="noStrike">
                <a:solidFill>
                  <a:srgbClr val="3F3F3F"/>
                </a:solidFill>
                <a:latin typeface="Poppins"/>
                <a:ea typeface="Poppins"/>
                <a:cs typeface="Poppins"/>
                <a:sym typeface="Poppins"/>
              </a:endParaRPr>
            </a:p>
          </p:txBody>
        </p:sp>
        <p:cxnSp>
          <p:nvCxnSpPr>
            <p:cNvPr id="82" name="Google Shape;82;p19"/>
            <p:cNvCxnSpPr/>
            <p:nvPr/>
          </p:nvCxnSpPr>
          <p:spPr>
            <a:xfrm>
              <a:off x="10423367" y="5688858"/>
              <a:ext cx="1495200" cy="12900"/>
            </a:xfrm>
            <a:prstGeom prst="straightConnector1">
              <a:avLst/>
            </a:prstGeom>
            <a:noFill/>
            <a:ln cap="flat" cmpd="sng" w="38100">
              <a:solidFill>
                <a:srgbClr val="FFCB25"/>
              </a:solidFill>
              <a:prstDash val="solid"/>
              <a:round/>
              <a:headEnd len="sm" w="sm" type="none"/>
              <a:tailEnd len="sm" w="sm" type="none"/>
            </a:ln>
          </p:spPr>
        </p:cxnSp>
        <p:pic>
          <p:nvPicPr>
            <p:cNvPr id="83" name="Google Shape;83;p19">
              <a:hlinkClick r:id="rId5"/>
            </p:cNvPr>
            <p:cNvPicPr preferRelativeResize="0"/>
            <p:nvPr/>
          </p:nvPicPr>
          <p:blipFill rotWithShape="1">
            <a:blip r:embed="rId6">
              <a:alphaModFix/>
            </a:blip>
            <a:srcRect b="0" l="0" r="0" t="0"/>
            <a:stretch/>
          </p:blipFill>
          <p:spPr>
            <a:xfrm>
              <a:off x="8982558" y="5912306"/>
              <a:ext cx="713232" cy="637863"/>
            </a:xfrm>
            <a:prstGeom prst="rect">
              <a:avLst/>
            </a:prstGeom>
            <a:noFill/>
            <a:ln>
              <a:noFill/>
            </a:ln>
          </p:spPr>
        </p:pic>
        <p:pic>
          <p:nvPicPr>
            <p:cNvPr id="84" name="Google Shape;84;p19">
              <a:hlinkClick r:id="rId7"/>
            </p:cNvPr>
            <p:cNvPicPr preferRelativeResize="0"/>
            <p:nvPr/>
          </p:nvPicPr>
          <p:blipFill rotWithShape="1">
            <a:blip r:embed="rId8">
              <a:alphaModFix/>
            </a:blip>
            <a:srcRect b="0" l="0" r="0" t="0"/>
            <a:stretch/>
          </p:blipFill>
          <p:spPr>
            <a:xfrm>
              <a:off x="9764428" y="5916798"/>
              <a:ext cx="708660" cy="628879"/>
            </a:xfrm>
            <a:prstGeom prst="rect">
              <a:avLst/>
            </a:prstGeom>
            <a:noFill/>
            <a:ln>
              <a:noFill/>
            </a:ln>
          </p:spPr>
        </p:pic>
        <p:pic>
          <p:nvPicPr>
            <p:cNvPr id="85" name="Google Shape;85;p19">
              <a:hlinkClick r:id="rId9"/>
            </p:cNvPr>
            <p:cNvPicPr preferRelativeResize="0"/>
            <p:nvPr/>
          </p:nvPicPr>
          <p:blipFill rotWithShape="1">
            <a:blip r:embed="rId10">
              <a:alphaModFix/>
            </a:blip>
            <a:srcRect b="0" l="0" r="0" t="0"/>
            <a:stretch/>
          </p:blipFill>
          <p:spPr>
            <a:xfrm>
              <a:off x="10541715" y="5905569"/>
              <a:ext cx="612648" cy="624387"/>
            </a:xfrm>
            <a:prstGeom prst="rect">
              <a:avLst/>
            </a:prstGeom>
            <a:noFill/>
            <a:ln>
              <a:noFill/>
            </a:ln>
          </p:spPr>
        </p:pic>
        <p:pic>
          <p:nvPicPr>
            <p:cNvPr id="86" name="Google Shape;86;p19">
              <a:hlinkClick r:id="rId11"/>
            </p:cNvPr>
            <p:cNvPicPr preferRelativeResize="0"/>
            <p:nvPr/>
          </p:nvPicPr>
          <p:blipFill rotWithShape="1">
            <a:blip r:embed="rId12">
              <a:alphaModFix/>
            </a:blip>
            <a:srcRect b="0" l="0" r="0" t="0"/>
            <a:stretch/>
          </p:blipFill>
          <p:spPr>
            <a:xfrm>
              <a:off x="11219049" y="5916799"/>
              <a:ext cx="699516" cy="601927"/>
            </a:xfrm>
            <a:prstGeom prst="rect">
              <a:avLst/>
            </a:prstGeom>
            <a:noFill/>
            <a:ln>
              <a:noFill/>
            </a:ln>
          </p:spPr>
        </p:pic>
        <p:sp>
          <p:nvSpPr>
            <p:cNvPr id="87" name="Google Shape;87;p19"/>
            <p:cNvSpPr txBox="1"/>
            <p:nvPr/>
          </p:nvSpPr>
          <p:spPr>
            <a:xfrm>
              <a:off x="7072500" y="4813375"/>
              <a:ext cx="4915500" cy="1001100"/>
            </a:xfrm>
            <a:prstGeom prst="rect">
              <a:avLst/>
            </a:prstGeom>
            <a:noFill/>
            <a:ln>
              <a:noFill/>
            </a:ln>
          </p:spPr>
          <p:txBody>
            <a:bodyPr anchorCtr="0" anchor="t" bIns="91425" lIns="91425" spcFirstLastPara="1" rIns="91425" wrap="square" tIns="91425">
              <a:noAutofit/>
            </a:bodyPr>
            <a:lstStyle/>
            <a:p>
              <a:pPr indent="0" lvl="0" marL="0" marR="0" rtl="0" algn="r">
                <a:lnSpc>
                  <a:spcPct val="100000"/>
                </a:lnSpc>
                <a:spcBef>
                  <a:spcPts val="0"/>
                </a:spcBef>
                <a:spcAft>
                  <a:spcPts val="0"/>
                </a:spcAft>
                <a:buClr>
                  <a:srgbClr val="000000"/>
                </a:buClr>
                <a:buSzPts val="2400"/>
                <a:buFont typeface="Arial"/>
                <a:buNone/>
              </a:pPr>
              <a:r>
                <a:rPr b="1" i="0" lang="es-ES" sz="2400" u="none" cap="none" strike="noStrike">
                  <a:solidFill>
                    <a:srgbClr val="252525"/>
                  </a:solidFill>
                  <a:latin typeface="Homemade Apple"/>
                  <a:ea typeface="Homemade Apple"/>
                  <a:cs typeface="Homemade Apple"/>
                  <a:sym typeface="Homemade Apple"/>
                </a:rPr>
                <a:t>Sharing is caring!</a:t>
              </a:r>
              <a:endParaRPr b="1" i="0" sz="2400" u="none" cap="none" strike="noStrike">
                <a:solidFill>
                  <a:srgbClr val="252525"/>
                </a:solidFill>
                <a:latin typeface="Homemade Apple"/>
                <a:ea typeface="Homemade Apple"/>
                <a:cs typeface="Homemade Apple"/>
                <a:sym typeface="Homemade Apple"/>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3">
  <p:cSld name="Jefferson_6">
    <p:bg>
      <p:bgPr>
        <a:solidFill>
          <a:srgbClr val="F2F2F2"/>
        </a:solidFill>
      </p:bgPr>
    </p:bg>
    <p:spTree>
      <p:nvGrpSpPr>
        <p:cNvPr id="15" name="Shape 15"/>
        <p:cNvGrpSpPr/>
        <p:nvPr/>
      </p:nvGrpSpPr>
      <p:grpSpPr>
        <a:xfrm>
          <a:off x="0" y="0"/>
          <a:ext cx="0" cy="0"/>
          <a:chOff x="0" y="0"/>
          <a:chExt cx="0" cy="0"/>
        </a:xfrm>
      </p:grpSpPr>
      <p:sp>
        <p:nvSpPr>
          <p:cNvPr id="16" name="Google Shape;16;p10"/>
          <p:cNvSpPr/>
          <p:nvPr/>
        </p:nvSpPr>
        <p:spPr>
          <a:xfrm>
            <a:off x="146921" y="3825551"/>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7" name="Google Shape;17;p10"/>
          <p:cNvSpPr/>
          <p:nvPr/>
        </p:nvSpPr>
        <p:spPr>
          <a:xfrm>
            <a:off x="3145440" y="3825398"/>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8" name="Google Shape;18;p10"/>
          <p:cNvSpPr/>
          <p:nvPr/>
        </p:nvSpPr>
        <p:spPr>
          <a:xfrm>
            <a:off x="6147479" y="3825398"/>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9" name="Google Shape;19;p10"/>
          <p:cNvSpPr/>
          <p:nvPr/>
        </p:nvSpPr>
        <p:spPr>
          <a:xfrm>
            <a:off x="9155984" y="3816067"/>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0" name="Google Shape;20;p10"/>
          <p:cNvSpPr/>
          <p:nvPr/>
        </p:nvSpPr>
        <p:spPr>
          <a:xfrm>
            <a:off x="145863" y="3429000"/>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1" name="Google Shape;21;p10"/>
          <p:cNvSpPr/>
          <p:nvPr/>
        </p:nvSpPr>
        <p:spPr>
          <a:xfrm>
            <a:off x="3138224" y="3428998"/>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2" name="Google Shape;22;p10"/>
          <p:cNvSpPr/>
          <p:nvPr/>
        </p:nvSpPr>
        <p:spPr>
          <a:xfrm>
            <a:off x="6148537" y="3428994"/>
            <a:ext cx="2869200"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3" name="Google Shape;23;p10"/>
          <p:cNvSpPr/>
          <p:nvPr/>
        </p:nvSpPr>
        <p:spPr>
          <a:xfrm>
            <a:off x="9157042" y="3419663"/>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24" name="Google Shape;24;p10"/>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4">
  <p:cSld name="Jefferson_9">
    <p:bg>
      <p:bgPr>
        <a:solidFill>
          <a:srgbClr val="F2F2F2"/>
        </a:solidFill>
      </p:bgPr>
    </p:bg>
    <p:spTree>
      <p:nvGrpSpPr>
        <p:cNvPr id="25" name="Shape 25"/>
        <p:cNvGrpSpPr/>
        <p:nvPr/>
      </p:nvGrpSpPr>
      <p:grpSpPr>
        <a:xfrm>
          <a:off x="0" y="0"/>
          <a:ext cx="0" cy="0"/>
          <a:chOff x="0" y="0"/>
          <a:chExt cx="0" cy="0"/>
        </a:xfrm>
      </p:grpSpPr>
      <p:pic>
        <p:nvPicPr>
          <p:cNvPr id="26" name="Google Shape;26;p11"/>
          <p:cNvPicPr preferRelativeResize="0"/>
          <p:nvPr/>
        </p:nvPicPr>
        <p:blipFill rotWithShape="1">
          <a:blip r:embed="rId2">
            <a:alphaModFix/>
          </a:blip>
          <a:srcRect b="57103" l="0" r="0" t="0"/>
          <a:stretch/>
        </p:blipFill>
        <p:spPr>
          <a:xfrm>
            <a:off x="0" y="3916218"/>
            <a:ext cx="3376782" cy="2941782"/>
          </a:xfrm>
          <a:prstGeom prst="rect">
            <a:avLst/>
          </a:prstGeom>
          <a:noFill/>
          <a:ln>
            <a:noFill/>
          </a:ln>
        </p:spPr>
      </p:pic>
      <p:pic>
        <p:nvPicPr>
          <p:cNvPr id="27" name="Google Shape;27;p11"/>
          <p:cNvPicPr preferRelativeResize="0"/>
          <p:nvPr/>
        </p:nvPicPr>
        <p:blipFill rotWithShape="1">
          <a:blip r:embed="rId2">
            <a:alphaModFix/>
          </a:blip>
          <a:srcRect b="57103" l="0" r="0" t="0"/>
          <a:stretch/>
        </p:blipFill>
        <p:spPr>
          <a:xfrm>
            <a:off x="3376782" y="3916218"/>
            <a:ext cx="3376782" cy="2941782"/>
          </a:xfrm>
          <a:prstGeom prst="rect">
            <a:avLst/>
          </a:prstGeom>
          <a:noFill/>
          <a:ln>
            <a:noFill/>
          </a:ln>
        </p:spPr>
      </p:pic>
      <p:pic>
        <p:nvPicPr>
          <p:cNvPr id="28" name="Google Shape;28;p11"/>
          <p:cNvPicPr preferRelativeResize="0"/>
          <p:nvPr/>
        </p:nvPicPr>
        <p:blipFill rotWithShape="1">
          <a:blip r:embed="rId2">
            <a:alphaModFix/>
          </a:blip>
          <a:srcRect b="57103" l="0" r="0" t="0"/>
          <a:stretch/>
        </p:blipFill>
        <p:spPr>
          <a:xfrm>
            <a:off x="6753564" y="3916218"/>
            <a:ext cx="3376782" cy="2941782"/>
          </a:xfrm>
          <a:prstGeom prst="rect">
            <a:avLst/>
          </a:prstGeom>
          <a:noFill/>
          <a:ln>
            <a:noFill/>
          </a:ln>
        </p:spPr>
      </p:pic>
      <p:pic>
        <p:nvPicPr>
          <p:cNvPr id="29" name="Google Shape;29;p11"/>
          <p:cNvPicPr preferRelativeResize="0"/>
          <p:nvPr/>
        </p:nvPicPr>
        <p:blipFill rotWithShape="1">
          <a:blip r:embed="rId2">
            <a:alphaModFix/>
          </a:blip>
          <a:srcRect b="57103" l="0" r="38944" t="0"/>
          <a:stretch/>
        </p:blipFill>
        <p:spPr>
          <a:xfrm>
            <a:off x="10130346" y="3916218"/>
            <a:ext cx="2061654" cy="2941782"/>
          </a:xfrm>
          <a:prstGeom prst="rect">
            <a:avLst/>
          </a:prstGeom>
          <a:noFill/>
          <a:ln>
            <a:noFill/>
          </a:ln>
        </p:spPr>
      </p:pic>
      <p:sp>
        <p:nvSpPr>
          <p:cNvPr id="30" name="Google Shape;30;p11"/>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2">
  <p:cSld name="Jefferson_8">
    <p:bg>
      <p:bgPr>
        <a:solidFill>
          <a:srgbClr val="F2F2F2"/>
        </a:solidFill>
      </p:bgPr>
    </p:bg>
    <p:spTree>
      <p:nvGrpSpPr>
        <p:cNvPr id="31" name="Shape 31"/>
        <p:cNvGrpSpPr/>
        <p:nvPr/>
      </p:nvGrpSpPr>
      <p:grpSpPr>
        <a:xfrm>
          <a:off x="0" y="0"/>
          <a:ext cx="0" cy="0"/>
          <a:chOff x="0" y="0"/>
          <a:chExt cx="0" cy="0"/>
        </a:xfrm>
      </p:grpSpPr>
      <p:sp>
        <p:nvSpPr>
          <p:cNvPr id="32" name="Google Shape;32;p12"/>
          <p:cNvSpPr/>
          <p:nvPr/>
        </p:nvSpPr>
        <p:spPr>
          <a:xfrm>
            <a:off x="85916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id="33" name="Google Shape;33;p12"/>
          <p:cNvPicPr preferRelativeResize="0"/>
          <p:nvPr/>
        </p:nvPicPr>
        <p:blipFill rotWithShape="1">
          <a:blip r:embed="rId2">
            <a:alphaModFix/>
          </a:blip>
          <a:srcRect b="0" l="0" r="0" t="0"/>
          <a:stretch/>
        </p:blipFill>
        <p:spPr>
          <a:xfrm>
            <a:off x="8648938" y="142450"/>
            <a:ext cx="1428525" cy="1036149"/>
          </a:xfrm>
          <a:prstGeom prst="rect">
            <a:avLst/>
          </a:prstGeom>
          <a:noFill/>
          <a:ln>
            <a:noFill/>
          </a:ln>
        </p:spPr>
      </p:pic>
      <p:sp>
        <p:nvSpPr>
          <p:cNvPr id="34" name="Google Shape;34;p12"/>
          <p:cNvSpPr/>
          <p:nvPr/>
        </p:nvSpPr>
        <p:spPr>
          <a:xfrm>
            <a:off x="101348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persona, hierba, exterior, niño&#10;&#10;Descripción generada automáticamente" id="35" name="Google Shape;35;p12"/>
          <p:cNvPicPr preferRelativeResize="0"/>
          <p:nvPr/>
        </p:nvPicPr>
        <p:blipFill rotWithShape="1">
          <a:blip r:embed="rId3">
            <a:alphaModFix/>
          </a:blip>
          <a:srcRect b="0" l="0" r="0" t="0"/>
          <a:stretch/>
        </p:blipFill>
        <p:spPr>
          <a:xfrm>
            <a:off x="10134800" y="142450"/>
            <a:ext cx="1483050" cy="1036150"/>
          </a:xfrm>
          <a:prstGeom prst="rect">
            <a:avLst/>
          </a:prstGeom>
          <a:noFill/>
          <a:ln>
            <a:noFill/>
          </a:ln>
        </p:spPr>
      </p:pic>
      <p:sp>
        <p:nvSpPr>
          <p:cNvPr id="36" name="Google Shape;36;p12"/>
          <p:cNvSpPr/>
          <p:nvPr/>
        </p:nvSpPr>
        <p:spPr>
          <a:xfrm>
            <a:off x="7048400" y="92175"/>
            <a:ext cx="1543200" cy="1136700"/>
          </a:xfrm>
          <a:prstGeom prst="rect">
            <a:avLst/>
          </a:prstGeom>
          <a:solidFill>
            <a:srgbClr val="7BC49C"/>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pic>
        <p:nvPicPr>
          <p:cNvPr descr="Imagen que contiene niño, persona, pequeño, joven&#10;&#10;Descripción generada automáticamente" id="37" name="Google Shape;37;p12"/>
          <p:cNvPicPr preferRelativeResize="0"/>
          <p:nvPr/>
        </p:nvPicPr>
        <p:blipFill rotWithShape="1">
          <a:blip r:embed="rId4">
            <a:alphaModFix/>
          </a:blip>
          <a:srcRect b="0" l="0" r="0" t="0"/>
          <a:stretch/>
        </p:blipFill>
        <p:spPr>
          <a:xfrm>
            <a:off x="7115225" y="147525"/>
            <a:ext cx="1476375" cy="1026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9">
  <p:cSld name="Jefferson_4">
    <p:bg>
      <p:bgPr>
        <a:solidFill>
          <a:srgbClr val="F2F2F2"/>
        </a:solidFill>
      </p:bgPr>
    </p:bg>
    <p:spTree>
      <p:nvGrpSpPr>
        <p:cNvPr id="38" name="Shape 38"/>
        <p:cNvGrpSpPr/>
        <p:nvPr/>
      </p:nvGrpSpPr>
      <p:grpSpPr>
        <a:xfrm>
          <a:off x="0" y="0"/>
          <a:ext cx="0" cy="0"/>
          <a:chOff x="0" y="0"/>
          <a:chExt cx="0" cy="0"/>
        </a:xfrm>
      </p:grpSpPr>
      <p:grpSp>
        <p:nvGrpSpPr>
          <p:cNvPr id="39" name="Google Shape;39;p13"/>
          <p:cNvGrpSpPr/>
          <p:nvPr/>
        </p:nvGrpSpPr>
        <p:grpSpPr>
          <a:xfrm flipH="1" rot="10800000">
            <a:off x="165394" y="1747121"/>
            <a:ext cx="11877637" cy="5110878"/>
            <a:chOff x="165394" y="1747121"/>
            <a:chExt cx="11877637" cy="5110878"/>
          </a:xfrm>
        </p:grpSpPr>
        <p:sp>
          <p:nvSpPr>
            <p:cNvPr id="40" name="Google Shape;40;p13"/>
            <p:cNvSpPr/>
            <p:nvPr/>
          </p:nvSpPr>
          <p:spPr>
            <a:xfrm>
              <a:off x="165394" y="4682836"/>
              <a:ext cx="11877637" cy="2175163"/>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1" name="Google Shape;41;p13"/>
            <p:cNvSpPr/>
            <p:nvPr/>
          </p:nvSpPr>
          <p:spPr>
            <a:xfrm>
              <a:off x="165394" y="1756605"/>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2" name="Google Shape;42;p13"/>
            <p:cNvSpPr/>
            <p:nvPr/>
          </p:nvSpPr>
          <p:spPr>
            <a:xfrm>
              <a:off x="3163913" y="1756452"/>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3" name="Google Shape;43;p13"/>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4" name="Google Shape;44;p13"/>
            <p:cNvSpPr/>
            <p:nvPr/>
          </p:nvSpPr>
          <p:spPr>
            <a:xfrm>
              <a:off x="9174457" y="1747121"/>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45" name="Google Shape;45;p13"/>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5">
  <p:cSld name="Jefferson_3">
    <p:bg>
      <p:bgPr>
        <a:solidFill>
          <a:srgbClr val="F2F2F2"/>
        </a:solidFill>
      </p:bgPr>
    </p:bg>
    <p:spTree>
      <p:nvGrpSpPr>
        <p:cNvPr id="46" name="Shape 46"/>
        <p:cNvGrpSpPr/>
        <p:nvPr/>
      </p:nvGrpSpPr>
      <p:grpSpPr>
        <a:xfrm>
          <a:off x="0" y="0"/>
          <a:ext cx="0" cy="0"/>
          <a:chOff x="0" y="0"/>
          <a:chExt cx="0" cy="0"/>
        </a:xfrm>
      </p:grpSpPr>
      <p:sp>
        <p:nvSpPr>
          <p:cNvPr id="47" name="Google Shape;47;p14"/>
          <p:cNvSpPr/>
          <p:nvPr/>
        </p:nvSpPr>
        <p:spPr>
          <a:xfrm>
            <a:off x="165394" y="4682836"/>
            <a:ext cx="11877637" cy="2175163"/>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8" name="Google Shape;48;p14"/>
          <p:cNvSpPr/>
          <p:nvPr/>
        </p:nvSpPr>
        <p:spPr>
          <a:xfrm>
            <a:off x="165394" y="1756605"/>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49" name="Google Shape;49;p14"/>
          <p:cNvSpPr/>
          <p:nvPr/>
        </p:nvSpPr>
        <p:spPr>
          <a:xfrm>
            <a:off x="3163913" y="1756452"/>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0" name="Google Shape;50;p14"/>
          <p:cNvSpPr/>
          <p:nvPr/>
        </p:nvSpPr>
        <p:spPr>
          <a:xfrm>
            <a:off x="6165952" y="1756452"/>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1" name="Google Shape;51;p14"/>
          <p:cNvSpPr/>
          <p:nvPr/>
        </p:nvSpPr>
        <p:spPr>
          <a:xfrm>
            <a:off x="9174457" y="1747121"/>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6">
  <p:cSld name="Jefferson_2">
    <p:bg>
      <p:bgPr>
        <a:solidFill>
          <a:srgbClr val="F2F2F2"/>
        </a:solidFill>
      </p:bgPr>
    </p:bg>
    <p:spTree>
      <p:nvGrpSpPr>
        <p:cNvPr id="52" name="Shape 52"/>
        <p:cNvGrpSpPr/>
        <p:nvPr/>
      </p:nvGrpSpPr>
      <p:grpSpPr>
        <a:xfrm>
          <a:off x="0" y="0"/>
          <a:ext cx="0" cy="0"/>
          <a:chOff x="0" y="0"/>
          <a:chExt cx="0" cy="0"/>
        </a:xfrm>
      </p:grpSpPr>
      <p:sp>
        <p:nvSpPr>
          <p:cNvPr id="53" name="Google Shape;53;p15"/>
          <p:cNvSpPr/>
          <p:nvPr/>
        </p:nvSpPr>
        <p:spPr>
          <a:xfrm>
            <a:off x="192823" y="3818268"/>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4" name="Google Shape;54;p15"/>
          <p:cNvSpPr/>
          <p:nvPr/>
        </p:nvSpPr>
        <p:spPr>
          <a:xfrm>
            <a:off x="3191342" y="3818115"/>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5" name="Google Shape;55;p15"/>
          <p:cNvSpPr/>
          <p:nvPr/>
        </p:nvSpPr>
        <p:spPr>
          <a:xfrm>
            <a:off x="6193381" y="3818115"/>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6" name="Google Shape;56;p15"/>
          <p:cNvSpPr/>
          <p:nvPr/>
        </p:nvSpPr>
        <p:spPr>
          <a:xfrm>
            <a:off x="9201886" y="3808784"/>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7" name="Google Shape;57;p15"/>
          <p:cNvSpPr/>
          <p:nvPr/>
        </p:nvSpPr>
        <p:spPr>
          <a:xfrm>
            <a:off x="8254460" y="1609164"/>
            <a:ext cx="3816000" cy="2050486"/>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8" name="Google Shape;58;p15"/>
          <p:cNvSpPr/>
          <p:nvPr/>
        </p:nvSpPr>
        <p:spPr>
          <a:xfrm>
            <a:off x="192823" y="1609174"/>
            <a:ext cx="3816944" cy="2050476"/>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59" name="Google Shape;59;p15"/>
          <p:cNvSpPr/>
          <p:nvPr/>
        </p:nvSpPr>
        <p:spPr>
          <a:xfrm>
            <a:off x="4169915" y="1616364"/>
            <a:ext cx="3924000" cy="2050476"/>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7">
  <p:cSld name="Jefferson_5">
    <p:bg>
      <p:bgPr>
        <a:solidFill>
          <a:srgbClr val="F2F2F2"/>
        </a:solidFill>
      </p:bgPr>
    </p:bg>
    <p:spTree>
      <p:nvGrpSpPr>
        <p:cNvPr id="60" name="Shape 60"/>
        <p:cNvGrpSpPr/>
        <p:nvPr/>
      </p:nvGrpSpPr>
      <p:grpSpPr>
        <a:xfrm>
          <a:off x="0" y="0"/>
          <a:ext cx="0" cy="0"/>
          <a:chOff x="0" y="0"/>
          <a:chExt cx="0" cy="0"/>
        </a:xfrm>
      </p:grpSpPr>
      <p:sp>
        <p:nvSpPr>
          <p:cNvPr id="61" name="Google Shape;61;p16"/>
          <p:cNvSpPr/>
          <p:nvPr/>
        </p:nvSpPr>
        <p:spPr>
          <a:xfrm>
            <a:off x="391885" y="3870627"/>
            <a:ext cx="3806889" cy="2558159"/>
          </a:xfrm>
          <a:prstGeom prst="rect">
            <a:avLst/>
          </a:prstGeom>
          <a:solidFill>
            <a:srgbClr val="86CC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2" name="Google Shape;62;p16"/>
          <p:cNvSpPr/>
          <p:nvPr/>
        </p:nvSpPr>
        <p:spPr>
          <a:xfrm>
            <a:off x="8003927" y="1710625"/>
            <a:ext cx="3796187" cy="2464864"/>
          </a:xfrm>
          <a:prstGeom prst="rect">
            <a:avLst/>
          </a:prstGeom>
          <a:solidFill>
            <a:srgbClr val="C998D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3" name="Google Shape;63;p16"/>
          <p:cNvSpPr/>
          <p:nvPr/>
        </p:nvSpPr>
        <p:spPr>
          <a:xfrm>
            <a:off x="4272550" y="4322619"/>
            <a:ext cx="3657600" cy="2106168"/>
          </a:xfrm>
          <a:prstGeom prst="rect">
            <a:avLst/>
          </a:prstGeom>
          <a:solidFill>
            <a:srgbClr val="E17D7D"/>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4" name="Google Shape;64;p16"/>
          <p:cNvSpPr/>
          <p:nvPr/>
        </p:nvSpPr>
        <p:spPr>
          <a:xfrm>
            <a:off x="4272550" y="1710625"/>
            <a:ext cx="3657600" cy="2530788"/>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0045_Jefferson_Template_SlidesMania_8">
  <p:cSld name="Jefferson_7">
    <p:bg>
      <p:bgPr>
        <a:solidFill>
          <a:srgbClr val="F2F2F2"/>
        </a:solidFill>
      </p:bgPr>
    </p:bg>
    <p:spTree>
      <p:nvGrpSpPr>
        <p:cNvPr id="65" name="Shape 65"/>
        <p:cNvGrpSpPr/>
        <p:nvPr/>
      </p:nvGrpSpPr>
      <p:grpSpPr>
        <a:xfrm>
          <a:off x="0" y="0"/>
          <a:ext cx="0" cy="0"/>
          <a:chOff x="0" y="0"/>
          <a:chExt cx="0" cy="0"/>
        </a:xfrm>
      </p:grpSpPr>
      <p:grpSp>
        <p:nvGrpSpPr>
          <p:cNvPr id="66" name="Google Shape;66;p17"/>
          <p:cNvGrpSpPr/>
          <p:nvPr/>
        </p:nvGrpSpPr>
        <p:grpSpPr>
          <a:xfrm>
            <a:off x="145863" y="1699491"/>
            <a:ext cx="11879752" cy="4915913"/>
            <a:chOff x="145863" y="3419663"/>
            <a:chExt cx="11879752" cy="3195739"/>
          </a:xfrm>
        </p:grpSpPr>
        <p:sp>
          <p:nvSpPr>
            <p:cNvPr id="67" name="Google Shape;67;p17"/>
            <p:cNvSpPr/>
            <p:nvPr/>
          </p:nvSpPr>
          <p:spPr>
            <a:xfrm>
              <a:off x="146921" y="3825551"/>
              <a:ext cx="2868573" cy="2789851"/>
            </a:xfrm>
            <a:prstGeom prst="rect">
              <a:avLst/>
            </a:prstGeom>
            <a:solidFill>
              <a:srgbClr val="7FCFE5"/>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8" name="Google Shape;68;p17"/>
            <p:cNvSpPr/>
            <p:nvPr/>
          </p:nvSpPr>
          <p:spPr>
            <a:xfrm>
              <a:off x="3145440" y="3825398"/>
              <a:ext cx="2868573" cy="2790000"/>
            </a:xfrm>
            <a:prstGeom prst="rect">
              <a:avLst/>
            </a:prstGeom>
            <a:solidFill>
              <a:srgbClr val="E9C354"/>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69" name="Google Shape;69;p17"/>
            <p:cNvSpPr/>
            <p:nvPr/>
          </p:nvSpPr>
          <p:spPr>
            <a:xfrm>
              <a:off x="6147479" y="3825398"/>
              <a:ext cx="2869200" cy="2790000"/>
            </a:xfrm>
            <a:prstGeom prst="rect">
              <a:avLst/>
            </a:prstGeom>
            <a:solidFill>
              <a:srgbClr val="E9885B"/>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0" name="Google Shape;70;p17"/>
            <p:cNvSpPr/>
            <p:nvPr/>
          </p:nvSpPr>
          <p:spPr>
            <a:xfrm>
              <a:off x="9155984" y="3816067"/>
              <a:ext cx="2868574" cy="2790000"/>
            </a:xfrm>
            <a:prstGeom prst="rect">
              <a:avLst/>
            </a:prstGeom>
            <a:solidFill>
              <a:srgbClr val="7DC39E"/>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1" name="Google Shape;71;p17"/>
            <p:cNvSpPr/>
            <p:nvPr/>
          </p:nvSpPr>
          <p:spPr>
            <a:xfrm>
              <a:off x="145863" y="3429000"/>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2" name="Google Shape;72;p17"/>
            <p:cNvSpPr/>
            <p:nvPr/>
          </p:nvSpPr>
          <p:spPr>
            <a:xfrm>
              <a:off x="3138224" y="3428998"/>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3" name="Google Shape;73;p17"/>
            <p:cNvSpPr/>
            <p:nvPr/>
          </p:nvSpPr>
          <p:spPr>
            <a:xfrm>
              <a:off x="6148537" y="3428994"/>
              <a:ext cx="2869200"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74" name="Google Shape;74;p17"/>
            <p:cNvSpPr/>
            <p:nvPr/>
          </p:nvSpPr>
          <p:spPr>
            <a:xfrm>
              <a:off x="9157042" y="3419663"/>
              <a:ext cx="2868573" cy="601824"/>
            </a:xfrm>
            <a:prstGeom prst="rect">
              <a:avLst/>
            </a:prstGeom>
            <a:solidFill>
              <a:srgbClr val="3F3F3F"/>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grpSp>
      <p:sp>
        <p:nvSpPr>
          <p:cNvPr id="75" name="Google Shape;75;p17"/>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8"/>
          <p:cNvSpPr txBox="1"/>
          <p:nvPr/>
        </p:nvSpPr>
        <p:spPr>
          <a:xfrm rot="5400000">
            <a:off x="-679350" y="6122775"/>
            <a:ext cx="1579800" cy="373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rPr b="0" i="0" lang="es-ES" sz="1400" u="none" cap="none" strike="noStrike">
                <a:solidFill>
                  <a:schemeClr val="dk1"/>
                </a:solidFill>
                <a:latin typeface="Barlow Condensed"/>
                <a:ea typeface="Barlow Condensed"/>
                <a:cs typeface="Barlow Condensed"/>
                <a:sym typeface="Barlow Condensed"/>
              </a:rPr>
              <a:t>SLIDESMANIA.COM</a:t>
            </a:r>
            <a:endParaRPr b="0" i="0" sz="1400" u="none" cap="none" strike="noStrike">
              <a:solidFill>
                <a:schemeClr val="dk1"/>
              </a:solidFill>
              <a:latin typeface="Barlow Condensed"/>
              <a:ea typeface="Barlow Condensed"/>
              <a:cs typeface="Barlow Condensed"/>
              <a:sym typeface="Barlow Condense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3.jpg"/><Relationship Id="rId4" Type="http://schemas.openxmlformats.org/officeDocument/2006/relationships/image" Target="../media/image10.jpg"/><Relationship Id="rId5" Type="http://schemas.openxmlformats.org/officeDocument/2006/relationships/image" Target="../media/image4.jpg"/><Relationship Id="rId6" Type="http://schemas.openxmlformats.org/officeDocument/2006/relationships/image" Target="../media/image2.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hyperlink" Target="http://www.education.gouv.qc.ca/fileadmin/site_web/documents/dpse/evaluation/LesChoixDeNotreEcole_DocSoutien_f.pdf"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
          <p:cNvSpPr txBox="1"/>
          <p:nvPr/>
        </p:nvSpPr>
        <p:spPr>
          <a:xfrm>
            <a:off x="1383925" y="5228550"/>
            <a:ext cx="7465500" cy="1266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700"/>
              <a:buFont typeface="Arial"/>
              <a:buNone/>
            </a:pPr>
            <a:r>
              <a:rPr b="1" i="0" lang="es-ES" sz="2700" u="none" cap="none" strike="noStrike">
                <a:solidFill>
                  <a:schemeClr val="lt1"/>
                </a:solidFill>
                <a:latin typeface="Barlow"/>
                <a:ea typeface="Barlow"/>
                <a:cs typeface="Barlow"/>
                <a:sym typeface="Barlow"/>
              </a:rPr>
              <a:t>Document d’information sur la nature et les moments des principales évaluations</a:t>
            </a:r>
            <a:endParaRPr b="1" i="0" sz="27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2700"/>
              <a:buFont typeface="Arial"/>
              <a:buNone/>
            </a:pPr>
            <a:r>
              <a:rPr b="1" i="0" lang="es-ES" sz="2700" u="none" cap="none" strike="noStrike">
                <a:solidFill>
                  <a:schemeClr val="lt1"/>
                </a:solidFill>
                <a:latin typeface="Barlow"/>
                <a:ea typeface="Barlow"/>
                <a:cs typeface="Barlow"/>
                <a:sym typeface="Barlow"/>
              </a:rPr>
              <a:t>202</a:t>
            </a:r>
            <a:r>
              <a:rPr b="1" lang="es-ES" sz="2700">
                <a:solidFill>
                  <a:schemeClr val="lt1"/>
                </a:solidFill>
                <a:latin typeface="Barlow"/>
                <a:ea typeface="Barlow"/>
                <a:cs typeface="Barlow"/>
                <a:sym typeface="Barlow"/>
              </a:rPr>
              <a:t>5</a:t>
            </a:r>
            <a:r>
              <a:rPr b="1" i="0" lang="es-ES" sz="2700" u="none" cap="none" strike="noStrike">
                <a:solidFill>
                  <a:schemeClr val="lt1"/>
                </a:solidFill>
                <a:latin typeface="Barlow"/>
                <a:ea typeface="Barlow"/>
                <a:cs typeface="Barlow"/>
                <a:sym typeface="Barlow"/>
              </a:rPr>
              <a:t>-202</a:t>
            </a:r>
            <a:r>
              <a:rPr b="1" lang="es-ES" sz="2700">
                <a:solidFill>
                  <a:schemeClr val="lt1"/>
                </a:solidFill>
                <a:latin typeface="Barlow"/>
                <a:ea typeface="Barlow"/>
                <a:cs typeface="Barlow"/>
                <a:sym typeface="Barlow"/>
              </a:rPr>
              <a:t>6</a:t>
            </a:r>
            <a:endParaRPr b="1" i="0" sz="27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2000"/>
              <a:buFont typeface="Arial"/>
              <a:buNone/>
            </a:pPr>
            <a:r>
              <a:rPr b="1" i="0" lang="es-ES" sz="2000" u="none" cap="none" strike="noStrike">
                <a:solidFill>
                  <a:schemeClr val="lt1"/>
                </a:solidFill>
                <a:latin typeface="Barlow"/>
                <a:ea typeface="Barlow"/>
                <a:cs typeface="Barlow"/>
                <a:sym typeface="Barlow"/>
              </a:rPr>
              <a:t>5</a:t>
            </a:r>
            <a:r>
              <a:rPr b="1" baseline="30000" i="0" lang="es-ES" sz="2000" u="none" cap="none" strike="noStrike">
                <a:solidFill>
                  <a:schemeClr val="lt1"/>
                </a:solidFill>
                <a:latin typeface="Barlow"/>
                <a:ea typeface="Barlow"/>
                <a:cs typeface="Barlow"/>
                <a:sym typeface="Barlow"/>
              </a:rPr>
              <a:t>e</a:t>
            </a:r>
            <a:r>
              <a:rPr b="1" i="0" lang="es-ES" sz="2000" u="none" cap="none" strike="noStrike">
                <a:solidFill>
                  <a:schemeClr val="lt1"/>
                </a:solidFill>
                <a:latin typeface="Barlow"/>
                <a:ea typeface="Barlow"/>
                <a:cs typeface="Barlow"/>
                <a:sym typeface="Barlow"/>
              </a:rPr>
              <a:t> année du primaire</a:t>
            </a:r>
            <a:endParaRPr b="1" i="0" sz="2000" u="none" cap="none" strike="noStrike">
              <a:solidFill>
                <a:schemeClr val="lt1"/>
              </a:solidFill>
              <a:latin typeface="Barlow"/>
              <a:ea typeface="Barlow"/>
              <a:cs typeface="Barlow"/>
              <a:sym typeface="Barlow"/>
            </a:endParaRPr>
          </a:p>
        </p:txBody>
      </p:sp>
      <p:sp>
        <p:nvSpPr>
          <p:cNvPr id="93" name="Google Shape;93;p1"/>
          <p:cNvSpPr txBox="1"/>
          <p:nvPr/>
        </p:nvSpPr>
        <p:spPr>
          <a:xfrm>
            <a:off x="1162050" y="255775"/>
            <a:ext cx="2151000" cy="369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SzPts val="1800"/>
              <a:buFont typeface="Arial"/>
              <a:buNone/>
            </a:pPr>
            <a:r>
              <a:rPr b="0" i="0" lang="es-ES" sz="1800" u="none" cap="none" strike="noStrike">
                <a:solidFill>
                  <a:schemeClr val="lt1"/>
                </a:solidFill>
                <a:latin typeface="Barlow"/>
                <a:ea typeface="Barlow"/>
                <a:cs typeface="Barlow"/>
                <a:sym typeface="Barlow"/>
              </a:rPr>
              <a:t>COMMUNICATIONS OFFICIELLES</a:t>
            </a:r>
            <a:endParaRPr b="0" i="0" sz="1400" u="none" cap="none" strike="noStrike">
              <a:solidFill>
                <a:srgbClr val="000000"/>
              </a:solidFill>
              <a:latin typeface="Arial"/>
              <a:ea typeface="Arial"/>
              <a:cs typeface="Arial"/>
              <a:sym typeface="Arial"/>
            </a:endParaRPr>
          </a:p>
        </p:txBody>
      </p:sp>
      <p:sp>
        <p:nvSpPr>
          <p:cNvPr id="94" name="Google Shape;94;p1"/>
          <p:cNvSpPr txBox="1"/>
          <p:nvPr/>
        </p:nvSpPr>
        <p:spPr>
          <a:xfrm>
            <a:off x="4207099" y="255850"/>
            <a:ext cx="1669500"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DATES À RETENIR</a:t>
            </a:r>
            <a:endParaRPr b="0" i="0" sz="18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95" name="Google Shape;95;p1"/>
          <p:cNvSpPr txBox="1"/>
          <p:nvPr/>
        </p:nvSpPr>
        <p:spPr>
          <a:xfrm>
            <a:off x="6866938" y="255775"/>
            <a:ext cx="1977000" cy="5334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rgbClr val="FFFFFF"/>
                </a:solidFill>
                <a:latin typeface="Barlow"/>
                <a:ea typeface="Barlow"/>
                <a:cs typeface="Barlow"/>
                <a:sym typeface="Barlow"/>
              </a:rPr>
              <a:t>COMPÉTENCES ÉVALUÉES</a:t>
            </a:r>
            <a:endParaRPr b="0" i="0" sz="1800" u="none" cap="none" strike="noStrike">
              <a:solidFill>
                <a:srgbClr val="FFFFFF"/>
              </a:solidFill>
              <a:latin typeface="Barlow"/>
              <a:ea typeface="Barlow"/>
              <a:cs typeface="Barlow"/>
              <a:sym typeface="Barlow"/>
            </a:endParaRPr>
          </a:p>
        </p:txBody>
      </p:sp>
      <p:sp>
        <p:nvSpPr>
          <p:cNvPr id="96" name="Google Shape;96;p1"/>
          <p:cNvSpPr txBox="1"/>
          <p:nvPr/>
        </p:nvSpPr>
        <p:spPr>
          <a:xfrm>
            <a:off x="9743875" y="255800"/>
            <a:ext cx="1669500" cy="5334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800"/>
              <a:buFont typeface="Arial"/>
              <a:buNone/>
            </a:pPr>
            <a:r>
              <a:rPr b="0" i="0" lang="es-ES" sz="1800" u="none" cap="none" strike="noStrike">
                <a:solidFill>
                  <a:schemeClr val="lt1"/>
                </a:solidFill>
                <a:latin typeface="Barlow"/>
                <a:ea typeface="Barlow"/>
                <a:cs typeface="Barlow"/>
                <a:sym typeface="Barlow"/>
              </a:rPr>
              <a:t>NATURE DES ÉVALUATIONS</a:t>
            </a:r>
            <a:endParaRPr b="0" i="0" sz="1400" u="none" cap="none" strike="noStrike">
              <a:solidFill>
                <a:srgbClr val="000000"/>
              </a:solidFill>
              <a:latin typeface="Arial"/>
              <a:ea typeface="Arial"/>
              <a:cs typeface="Arial"/>
              <a:sym typeface="Arial"/>
            </a:endParaRPr>
          </a:p>
        </p:txBody>
      </p:sp>
      <p:pic>
        <p:nvPicPr>
          <p:cNvPr id="97" name="Google Shape;97;p1"/>
          <p:cNvPicPr preferRelativeResize="0"/>
          <p:nvPr/>
        </p:nvPicPr>
        <p:blipFill rotWithShape="1">
          <a:blip r:embed="rId3">
            <a:alphaModFix/>
          </a:blip>
          <a:srcRect b="0" l="0" r="0" t="0"/>
          <a:stretch/>
        </p:blipFill>
        <p:spPr>
          <a:xfrm>
            <a:off x="9500300" y="5984683"/>
            <a:ext cx="2057400" cy="742950"/>
          </a:xfrm>
          <a:prstGeom prst="rect">
            <a:avLst/>
          </a:prstGeom>
          <a:noFill/>
          <a:ln>
            <a:noFill/>
          </a:ln>
        </p:spPr>
      </p:pic>
      <p:grpSp>
        <p:nvGrpSpPr>
          <p:cNvPr id="98" name="Google Shape;98;p1"/>
          <p:cNvGrpSpPr/>
          <p:nvPr/>
        </p:nvGrpSpPr>
        <p:grpSpPr>
          <a:xfrm>
            <a:off x="3713827" y="192845"/>
            <a:ext cx="694810" cy="811823"/>
            <a:chOff x="6907250" y="4018375"/>
            <a:chExt cx="226625" cy="265875"/>
          </a:xfrm>
        </p:grpSpPr>
        <p:sp>
          <p:nvSpPr>
            <p:cNvPr id="99" name="Google Shape;99;p1"/>
            <p:cNvSpPr/>
            <p:nvPr/>
          </p:nvSpPr>
          <p:spPr>
            <a:xfrm>
              <a:off x="6953650" y="4018375"/>
              <a:ext cx="133375" cy="119575"/>
            </a:xfrm>
            <a:custGeom>
              <a:rect b="b" l="l" r="r" t="t"/>
              <a:pathLst>
                <a:path extrusionOk="0" h="4783" w="5335">
                  <a:moveTo>
                    <a:pt x="2659" y="786"/>
                  </a:moveTo>
                  <a:cubicBezTo>
                    <a:pt x="3337" y="786"/>
                    <a:pt x="3854" y="1321"/>
                    <a:pt x="3854" y="1981"/>
                  </a:cubicBezTo>
                  <a:lnTo>
                    <a:pt x="1463" y="1981"/>
                  </a:lnTo>
                  <a:cubicBezTo>
                    <a:pt x="1463" y="1321"/>
                    <a:pt x="1998" y="786"/>
                    <a:pt x="2659" y="786"/>
                  </a:cubicBezTo>
                  <a:close/>
                  <a:moveTo>
                    <a:pt x="2659" y="0"/>
                  </a:moveTo>
                  <a:cubicBezTo>
                    <a:pt x="1570" y="0"/>
                    <a:pt x="660" y="893"/>
                    <a:pt x="660" y="1981"/>
                  </a:cubicBezTo>
                  <a:lnTo>
                    <a:pt x="0" y="1981"/>
                  </a:lnTo>
                  <a:lnTo>
                    <a:pt x="0" y="4515"/>
                  </a:lnTo>
                  <a:cubicBezTo>
                    <a:pt x="0" y="4657"/>
                    <a:pt x="125" y="4782"/>
                    <a:pt x="268" y="4782"/>
                  </a:cubicBezTo>
                  <a:lnTo>
                    <a:pt x="2123" y="4782"/>
                  </a:lnTo>
                  <a:lnTo>
                    <a:pt x="2123" y="4515"/>
                  </a:lnTo>
                  <a:cubicBezTo>
                    <a:pt x="2123" y="4372"/>
                    <a:pt x="2248" y="4247"/>
                    <a:pt x="2391" y="4247"/>
                  </a:cubicBezTo>
                  <a:lnTo>
                    <a:pt x="2926" y="4247"/>
                  </a:lnTo>
                  <a:cubicBezTo>
                    <a:pt x="3087" y="4247"/>
                    <a:pt x="3194" y="4372"/>
                    <a:pt x="3194" y="4515"/>
                  </a:cubicBezTo>
                  <a:lnTo>
                    <a:pt x="3194" y="4782"/>
                  </a:lnTo>
                  <a:lnTo>
                    <a:pt x="5067" y="4782"/>
                  </a:lnTo>
                  <a:cubicBezTo>
                    <a:pt x="5210" y="4782"/>
                    <a:pt x="5335" y="4657"/>
                    <a:pt x="5335" y="4515"/>
                  </a:cubicBezTo>
                  <a:lnTo>
                    <a:pt x="5335" y="1981"/>
                  </a:lnTo>
                  <a:lnTo>
                    <a:pt x="4657" y="1981"/>
                  </a:lnTo>
                  <a:cubicBezTo>
                    <a:pt x="4657" y="893"/>
                    <a:pt x="3765" y="0"/>
                    <a:pt x="265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p1"/>
            <p:cNvSpPr/>
            <p:nvPr/>
          </p:nvSpPr>
          <p:spPr>
            <a:xfrm>
              <a:off x="6967025" y="4234275"/>
              <a:ext cx="106625" cy="49975"/>
            </a:xfrm>
            <a:custGeom>
              <a:rect b="b" l="l" r="r" t="t"/>
              <a:pathLst>
                <a:path extrusionOk="0" h="1999" w="4265">
                  <a:moveTo>
                    <a:pt x="179" y="0"/>
                  </a:moveTo>
                  <a:cubicBezTo>
                    <a:pt x="90" y="0"/>
                    <a:pt x="0" y="89"/>
                    <a:pt x="0" y="179"/>
                  </a:cubicBezTo>
                  <a:lnTo>
                    <a:pt x="0" y="1999"/>
                  </a:lnTo>
                  <a:lnTo>
                    <a:pt x="4265" y="1999"/>
                  </a:lnTo>
                  <a:lnTo>
                    <a:pt x="4265" y="179"/>
                  </a:lnTo>
                  <a:cubicBezTo>
                    <a:pt x="4265" y="89"/>
                    <a:pt x="4176" y="0"/>
                    <a:pt x="4086"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 name="Google Shape;101;p1"/>
            <p:cNvSpPr/>
            <p:nvPr/>
          </p:nvSpPr>
          <p:spPr>
            <a:xfrm>
              <a:off x="6907250" y="4071900"/>
              <a:ext cx="226625" cy="212350"/>
            </a:xfrm>
            <a:custGeom>
              <a:rect b="b" l="l" r="r" t="t"/>
              <a:pathLst>
                <a:path extrusionOk="0" h="8494" w="9065">
                  <a:moveTo>
                    <a:pt x="1321" y="1"/>
                  </a:moveTo>
                  <a:cubicBezTo>
                    <a:pt x="1000" y="179"/>
                    <a:pt x="786" y="554"/>
                    <a:pt x="786" y="911"/>
                  </a:cubicBezTo>
                  <a:lnTo>
                    <a:pt x="786" y="4104"/>
                  </a:lnTo>
                  <a:lnTo>
                    <a:pt x="536" y="4104"/>
                  </a:lnTo>
                  <a:cubicBezTo>
                    <a:pt x="232" y="4104"/>
                    <a:pt x="0" y="4354"/>
                    <a:pt x="0" y="4640"/>
                  </a:cubicBezTo>
                  <a:lnTo>
                    <a:pt x="0" y="6763"/>
                  </a:lnTo>
                  <a:cubicBezTo>
                    <a:pt x="0" y="7066"/>
                    <a:pt x="232" y="7298"/>
                    <a:pt x="536" y="7298"/>
                  </a:cubicBezTo>
                  <a:lnTo>
                    <a:pt x="786" y="7298"/>
                  </a:lnTo>
                  <a:lnTo>
                    <a:pt x="786" y="7958"/>
                  </a:lnTo>
                  <a:cubicBezTo>
                    <a:pt x="786" y="8262"/>
                    <a:pt x="1035" y="8494"/>
                    <a:pt x="1321" y="8494"/>
                  </a:cubicBezTo>
                  <a:lnTo>
                    <a:pt x="1856" y="8494"/>
                  </a:lnTo>
                  <a:lnTo>
                    <a:pt x="1856" y="6674"/>
                  </a:lnTo>
                  <a:cubicBezTo>
                    <a:pt x="1856" y="6299"/>
                    <a:pt x="2177" y="5960"/>
                    <a:pt x="2570" y="5960"/>
                  </a:cubicBezTo>
                  <a:lnTo>
                    <a:pt x="6495" y="5960"/>
                  </a:lnTo>
                  <a:cubicBezTo>
                    <a:pt x="6888" y="5960"/>
                    <a:pt x="7191" y="6299"/>
                    <a:pt x="7191" y="6674"/>
                  </a:cubicBezTo>
                  <a:lnTo>
                    <a:pt x="7191" y="8494"/>
                  </a:lnTo>
                  <a:lnTo>
                    <a:pt x="7726" y="8494"/>
                  </a:lnTo>
                  <a:cubicBezTo>
                    <a:pt x="8030" y="8494"/>
                    <a:pt x="8262" y="8262"/>
                    <a:pt x="8262" y="7958"/>
                  </a:cubicBezTo>
                  <a:lnTo>
                    <a:pt x="8262" y="7298"/>
                  </a:lnTo>
                  <a:lnTo>
                    <a:pt x="8529" y="7298"/>
                  </a:lnTo>
                  <a:cubicBezTo>
                    <a:pt x="8815" y="7298"/>
                    <a:pt x="9065" y="7066"/>
                    <a:pt x="9065" y="6763"/>
                  </a:cubicBezTo>
                  <a:lnTo>
                    <a:pt x="9065" y="4640"/>
                  </a:lnTo>
                  <a:cubicBezTo>
                    <a:pt x="9047" y="4354"/>
                    <a:pt x="8815" y="4104"/>
                    <a:pt x="8511" y="4104"/>
                  </a:cubicBezTo>
                  <a:lnTo>
                    <a:pt x="8244" y="4104"/>
                  </a:lnTo>
                  <a:lnTo>
                    <a:pt x="8244" y="911"/>
                  </a:lnTo>
                  <a:cubicBezTo>
                    <a:pt x="8244" y="536"/>
                    <a:pt x="8047" y="179"/>
                    <a:pt x="7708" y="1"/>
                  </a:cubicBezTo>
                  <a:lnTo>
                    <a:pt x="7708" y="2374"/>
                  </a:lnTo>
                  <a:cubicBezTo>
                    <a:pt x="7708" y="2820"/>
                    <a:pt x="7352" y="3177"/>
                    <a:pt x="6923" y="3177"/>
                  </a:cubicBezTo>
                  <a:lnTo>
                    <a:pt x="5050" y="3177"/>
                  </a:lnTo>
                  <a:lnTo>
                    <a:pt x="5050" y="3444"/>
                  </a:lnTo>
                  <a:cubicBezTo>
                    <a:pt x="5050" y="3587"/>
                    <a:pt x="4943" y="3712"/>
                    <a:pt x="4782" y="3712"/>
                  </a:cubicBezTo>
                  <a:lnTo>
                    <a:pt x="4247" y="3712"/>
                  </a:lnTo>
                  <a:cubicBezTo>
                    <a:pt x="4104" y="3712"/>
                    <a:pt x="3979" y="3587"/>
                    <a:pt x="3979" y="3444"/>
                  </a:cubicBezTo>
                  <a:lnTo>
                    <a:pt x="3979" y="3177"/>
                  </a:lnTo>
                  <a:lnTo>
                    <a:pt x="2124" y="3177"/>
                  </a:lnTo>
                  <a:cubicBezTo>
                    <a:pt x="1695" y="3177"/>
                    <a:pt x="1321" y="2820"/>
                    <a:pt x="1321" y="2374"/>
                  </a:cubicBezTo>
                  <a:lnTo>
                    <a:pt x="1321"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2" name="Google Shape;102;p1"/>
          <p:cNvSpPr/>
          <p:nvPr/>
        </p:nvSpPr>
        <p:spPr>
          <a:xfrm>
            <a:off x="9106786" y="282682"/>
            <a:ext cx="637079" cy="63218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p1"/>
          <p:cNvSpPr/>
          <p:nvPr/>
        </p:nvSpPr>
        <p:spPr>
          <a:xfrm>
            <a:off x="6202645" y="186723"/>
            <a:ext cx="825891" cy="824067"/>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04" name="Google Shape;104;p1"/>
          <p:cNvGrpSpPr/>
          <p:nvPr/>
        </p:nvGrpSpPr>
        <p:grpSpPr>
          <a:xfrm>
            <a:off x="555454" y="250077"/>
            <a:ext cx="700039" cy="697383"/>
            <a:chOff x="5684575" y="4038000"/>
            <a:chExt cx="252950" cy="252950"/>
          </a:xfrm>
        </p:grpSpPr>
        <p:sp>
          <p:nvSpPr>
            <p:cNvPr id="105" name="Google Shape;105;p1"/>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6" name="Google Shape;106;p1"/>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7" name="Google Shape;107;p1"/>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8" name="Google Shape;108;p1"/>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p1"/>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p1"/>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F2F2F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Imagen que contiene pared, niño, interior, cepillo de dientes&#10;&#10;Descripción generada automáticamente" id="115" name="Google Shape;115;p2"/>
          <p:cNvPicPr preferRelativeResize="0"/>
          <p:nvPr/>
        </p:nvPicPr>
        <p:blipFill rotWithShape="1">
          <a:blip r:embed="rId3">
            <a:alphaModFix/>
          </a:blip>
          <a:srcRect b="0" l="0" r="0" t="0"/>
          <a:stretch/>
        </p:blipFill>
        <p:spPr>
          <a:xfrm>
            <a:off x="6143280" y="1516618"/>
            <a:ext cx="2868574" cy="1912382"/>
          </a:xfrm>
          <a:prstGeom prst="rect">
            <a:avLst/>
          </a:prstGeom>
          <a:noFill/>
          <a:ln>
            <a:noFill/>
          </a:ln>
        </p:spPr>
      </p:pic>
      <p:pic>
        <p:nvPicPr>
          <p:cNvPr descr="Imagen que contiene persona, suelo, pose, sujetando&#10;&#10;Descripción generada automáticamente" id="116" name="Google Shape;116;p2"/>
          <p:cNvPicPr preferRelativeResize="0"/>
          <p:nvPr/>
        </p:nvPicPr>
        <p:blipFill rotWithShape="1">
          <a:blip r:embed="rId4">
            <a:alphaModFix/>
          </a:blip>
          <a:srcRect b="0" l="0" r="0" t="0"/>
          <a:stretch/>
        </p:blipFill>
        <p:spPr>
          <a:xfrm>
            <a:off x="146921" y="1516618"/>
            <a:ext cx="2868573" cy="1912382"/>
          </a:xfrm>
          <a:prstGeom prst="rect">
            <a:avLst/>
          </a:prstGeom>
          <a:noFill/>
          <a:ln>
            <a:noFill/>
          </a:ln>
        </p:spPr>
      </p:pic>
      <p:pic>
        <p:nvPicPr>
          <p:cNvPr descr="Imagen que contiene persona, hierba, exterior, niño&#10;&#10;Descripción generada automáticamente" id="117" name="Google Shape;117;p2"/>
          <p:cNvPicPr preferRelativeResize="0"/>
          <p:nvPr/>
        </p:nvPicPr>
        <p:blipFill rotWithShape="1">
          <a:blip r:embed="rId5">
            <a:alphaModFix/>
          </a:blip>
          <a:srcRect b="0" l="0" r="0" t="0"/>
          <a:stretch/>
        </p:blipFill>
        <p:spPr>
          <a:xfrm>
            <a:off x="9154800" y="1507286"/>
            <a:ext cx="2868575" cy="1912383"/>
          </a:xfrm>
          <a:prstGeom prst="rect">
            <a:avLst/>
          </a:prstGeom>
          <a:noFill/>
          <a:ln>
            <a:noFill/>
          </a:ln>
        </p:spPr>
      </p:pic>
      <p:pic>
        <p:nvPicPr>
          <p:cNvPr descr="Imagen que contiene niño, persona, pequeño, joven&#10;&#10;Descripción generada automáticamente" id="118" name="Google Shape;118;p2"/>
          <p:cNvPicPr preferRelativeResize="0"/>
          <p:nvPr/>
        </p:nvPicPr>
        <p:blipFill rotWithShape="1">
          <a:blip r:embed="rId6">
            <a:alphaModFix/>
          </a:blip>
          <a:srcRect b="0" l="0" r="0" t="0"/>
          <a:stretch/>
        </p:blipFill>
        <p:spPr>
          <a:xfrm>
            <a:off x="3140339" y="1516618"/>
            <a:ext cx="2868573" cy="1912382"/>
          </a:xfrm>
          <a:prstGeom prst="rect">
            <a:avLst/>
          </a:prstGeom>
          <a:noFill/>
          <a:ln>
            <a:noFill/>
          </a:ln>
        </p:spPr>
      </p:pic>
      <p:sp>
        <p:nvSpPr>
          <p:cNvPr id="119" name="Google Shape;119;p2"/>
          <p:cNvSpPr txBox="1"/>
          <p:nvPr/>
        </p:nvSpPr>
        <p:spPr>
          <a:xfrm>
            <a:off x="326575" y="242600"/>
            <a:ext cx="7693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  Remise des communications officielles</a:t>
            </a:r>
            <a:endParaRPr b="0" i="0" sz="1400" u="none" cap="none" strike="noStrike">
              <a:solidFill>
                <a:srgbClr val="000000"/>
              </a:solidFill>
              <a:latin typeface="Arial"/>
              <a:ea typeface="Arial"/>
              <a:cs typeface="Arial"/>
              <a:sym typeface="Arial"/>
            </a:endParaRPr>
          </a:p>
        </p:txBody>
      </p:sp>
      <p:sp>
        <p:nvSpPr>
          <p:cNvPr id="120" name="Google Shape;120;p2"/>
          <p:cNvSpPr txBox="1"/>
          <p:nvPr/>
        </p:nvSpPr>
        <p:spPr>
          <a:xfrm>
            <a:off x="391849" y="827375"/>
            <a:ext cx="116415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3F3F3F"/>
                </a:solidFill>
                <a:latin typeface="Barlow"/>
                <a:ea typeface="Barlow"/>
                <a:cs typeface="Barlow"/>
                <a:sym typeface="Barlow"/>
              </a:rPr>
              <a:t>    Des communications mensuelles sont aussi prévues dans le cas des élèves qui éprouvent des difficultés sur le plan des apprentissages et du comportement. </a:t>
            </a:r>
            <a:endParaRPr b="0" i="0" sz="1300" u="none" cap="none" strike="noStrike">
              <a:solidFill>
                <a:srgbClr val="3F3F3F"/>
              </a:solidFill>
              <a:latin typeface="Barlow"/>
              <a:ea typeface="Barlow"/>
              <a:cs typeface="Barlow"/>
              <a:sym typeface="Barlow"/>
            </a:endParaRPr>
          </a:p>
        </p:txBody>
      </p:sp>
      <p:cxnSp>
        <p:nvCxnSpPr>
          <p:cNvPr id="121" name="Google Shape;121;p2"/>
          <p:cNvCxnSpPr/>
          <p:nvPr/>
        </p:nvCxnSpPr>
        <p:spPr>
          <a:xfrm flipH="1" rot="10800000">
            <a:off x="582479" y="1352670"/>
            <a:ext cx="1170000" cy="9600"/>
          </a:xfrm>
          <a:prstGeom prst="straightConnector1">
            <a:avLst/>
          </a:prstGeom>
          <a:noFill/>
          <a:ln cap="flat" cmpd="sng" w="19050">
            <a:solidFill>
              <a:srgbClr val="7FCFE5"/>
            </a:solidFill>
            <a:prstDash val="solid"/>
            <a:miter lim="800000"/>
            <a:headEnd len="sm" w="sm" type="none"/>
            <a:tailEnd len="sm" w="sm" type="none"/>
          </a:ln>
        </p:spPr>
      </p:cxnSp>
      <p:sp>
        <p:nvSpPr>
          <p:cNvPr id="122" name="Google Shape;122;p2"/>
          <p:cNvSpPr txBox="1"/>
          <p:nvPr/>
        </p:nvSpPr>
        <p:spPr>
          <a:xfrm>
            <a:off x="144800" y="3429001"/>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1</a:t>
            </a:r>
            <a:r>
              <a:rPr b="0" baseline="30000" i="0" lang="es-ES" sz="1800" u="none" cap="none" strike="noStrike">
                <a:solidFill>
                  <a:schemeClr val="lt1"/>
                </a:solidFill>
                <a:latin typeface="Barlow"/>
                <a:ea typeface="Barlow"/>
                <a:cs typeface="Barlow"/>
                <a:sym typeface="Barlow"/>
              </a:rPr>
              <a:t>re</a:t>
            </a:r>
            <a:r>
              <a:rPr b="0" i="0" lang="es-ES" sz="1800" u="none" cap="none" strike="noStrike">
                <a:solidFill>
                  <a:schemeClr val="lt1"/>
                </a:solidFill>
                <a:latin typeface="Barlow"/>
                <a:ea typeface="Barlow"/>
                <a:cs typeface="Barlow"/>
                <a:sym typeface="Barlow"/>
              </a:rPr>
              <a:t> communication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123" name="Google Shape;123;p2"/>
          <p:cNvSpPr txBox="1"/>
          <p:nvPr/>
        </p:nvSpPr>
        <p:spPr>
          <a:xfrm>
            <a:off x="3150263" y="3429001"/>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1</a:t>
            </a:r>
            <a:r>
              <a:rPr b="0" baseline="30000" i="0" lang="es-ES" sz="1800" u="none" cap="none" strike="noStrike">
                <a:solidFill>
                  <a:schemeClr val="lt1"/>
                </a:solidFill>
                <a:latin typeface="Barlow"/>
                <a:ea typeface="Barlow"/>
                <a:cs typeface="Barlow"/>
                <a:sym typeface="Barlow"/>
              </a:rPr>
              <a:t>er</a:t>
            </a:r>
            <a:r>
              <a:rPr b="0" i="0" lang="es-ES" sz="1800" u="none" cap="none" strike="noStrike">
                <a:solidFill>
                  <a:schemeClr val="lt1"/>
                </a:solidFill>
                <a:latin typeface="Barlow"/>
                <a:ea typeface="Barlow"/>
                <a:cs typeface="Barlow"/>
                <a:sym typeface="Barlow"/>
              </a:rPr>
              <a:t> bulletin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20%</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Barlow"/>
              <a:ea typeface="Barlow"/>
              <a:cs typeface="Barlow"/>
              <a:sym typeface="Barlow"/>
            </a:endParaRPr>
          </a:p>
        </p:txBody>
      </p:sp>
      <p:sp>
        <p:nvSpPr>
          <p:cNvPr id="124" name="Google Shape;124;p2"/>
          <p:cNvSpPr txBox="1"/>
          <p:nvPr/>
        </p:nvSpPr>
        <p:spPr>
          <a:xfrm>
            <a:off x="6155750" y="3429150"/>
            <a:ext cx="2828400" cy="4857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a:t>
            </a:r>
            <a:r>
              <a:rPr b="0" baseline="30000" i="0" lang="es-ES" sz="1800" u="none" cap="none" strike="noStrike">
                <a:solidFill>
                  <a:schemeClr val="lt1"/>
                </a:solidFill>
                <a:latin typeface="Barlow"/>
                <a:ea typeface="Barlow"/>
                <a:cs typeface="Barlow"/>
                <a:sym typeface="Barlow"/>
              </a:rPr>
              <a:t>e</a:t>
            </a:r>
            <a:r>
              <a:rPr b="0" i="0" lang="es-ES" sz="1800" u="none" cap="none" strike="noStrike">
                <a:solidFill>
                  <a:schemeClr val="lt1"/>
                </a:solidFill>
                <a:latin typeface="Barlow"/>
                <a:ea typeface="Barlow"/>
                <a:cs typeface="Barlow"/>
                <a:sym typeface="Barlow"/>
              </a:rPr>
              <a:t> bulletin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20%</a:t>
            </a:r>
            <a:endParaRPr b="0" i="0" sz="1800" u="none" cap="none" strike="noStrike">
              <a:solidFill>
                <a:schemeClr val="lt1"/>
              </a:solidFill>
              <a:latin typeface="Barlow"/>
              <a:ea typeface="Barlow"/>
              <a:cs typeface="Barlow"/>
              <a:sym typeface="Barlow"/>
            </a:endParaRPr>
          </a:p>
        </p:txBody>
      </p:sp>
      <p:sp>
        <p:nvSpPr>
          <p:cNvPr id="125" name="Google Shape;125;p2"/>
          <p:cNvSpPr txBox="1"/>
          <p:nvPr/>
        </p:nvSpPr>
        <p:spPr>
          <a:xfrm>
            <a:off x="9176000" y="3429150"/>
            <a:ext cx="2828400" cy="4386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3</a:t>
            </a:r>
            <a:r>
              <a:rPr b="0" baseline="30000" i="0" lang="es-ES" sz="1800" u="none" cap="none" strike="noStrike">
                <a:solidFill>
                  <a:schemeClr val="lt1"/>
                </a:solidFill>
                <a:latin typeface="Barlow"/>
                <a:ea typeface="Barlow"/>
                <a:cs typeface="Barlow"/>
                <a:sym typeface="Barlow"/>
              </a:rPr>
              <a:t>e</a:t>
            </a:r>
            <a:r>
              <a:rPr b="0" i="0" lang="es-ES" sz="1800" u="none" cap="none" strike="noStrike">
                <a:solidFill>
                  <a:schemeClr val="lt1"/>
                </a:solidFill>
                <a:latin typeface="Barlow"/>
                <a:ea typeface="Barlow"/>
                <a:cs typeface="Barlow"/>
                <a:sym typeface="Barlow"/>
              </a:rPr>
              <a:t> bulletin</a:t>
            </a:r>
            <a:endParaRPr b="0" i="0" sz="1800" u="none" cap="none" strike="noStrike">
              <a:solidFill>
                <a:schemeClr val="lt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800"/>
              <a:buFont typeface="Arial"/>
              <a:buNone/>
            </a:pPr>
            <a:r>
              <a:rPr b="0" i="0" lang="es-ES" sz="1800" u="none" cap="none" strike="noStrike">
                <a:solidFill>
                  <a:schemeClr val="lt1"/>
                </a:solidFill>
                <a:latin typeface="Barlow"/>
                <a:ea typeface="Barlow"/>
                <a:cs typeface="Barlow"/>
                <a:sym typeface="Barlow"/>
              </a:rPr>
              <a:t>60%</a:t>
            </a:r>
            <a:endParaRPr b="0" i="0" sz="1800" u="none" cap="none" strike="noStrike">
              <a:solidFill>
                <a:schemeClr val="lt1"/>
              </a:solidFill>
              <a:latin typeface="Barlow"/>
              <a:ea typeface="Barlow"/>
              <a:cs typeface="Barlow"/>
              <a:sym typeface="Barlow"/>
            </a:endParaRPr>
          </a:p>
        </p:txBody>
      </p:sp>
      <p:sp>
        <p:nvSpPr>
          <p:cNvPr id="126" name="Google Shape;126;p2"/>
          <p:cNvSpPr txBox="1"/>
          <p:nvPr/>
        </p:nvSpPr>
        <p:spPr>
          <a:xfrm>
            <a:off x="187350" y="4032375"/>
            <a:ext cx="2730000" cy="19650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Appréciation rendue disponible aux parents sur Mozaïk portail au plus tard le 15 octobre.</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300"/>
              <a:buFont typeface="Arial"/>
              <a:buNone/>
            </a:pPr>
            <a:r>
              <a:rPr b="0" i="0" lang="es-ES" sz="1300" u="none" cap="none" strike="noStrike">
                <a:solidFill>
                  <a:schemeClr val="lt1"/>
                </a:solidFill>
                <a:latin typeface="Barlow"/>
                <a:ea typeface="Barlow"/>
                <a:cs typeface="Barlow"/>
                <a:sym typeface="Barlow"/>
              </a:rPr>
              <a:t>Cette communication écrite permet aux titulaires de vous transmettre une appréciation générale du cheminement de votre enfant en français et en mathématique. Elle vous informe aussi de son adaptation, de son comportement et de son attitude face aux tâches scolaires. </a:t>
            </a:r>
            <a:endParaRPr b="0" i="0" sz="17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200"/>
              <a:buFont typeface="Arial"/>
              <a:buNone/>
            </a:pPr>
            <a:r>
              <a:rPr b="0" i="0" lang="es-ES" sz="1200" u="none" cap="none" strike="noStrike">
                <a:solidFill>
                  <a:schemeClr val="lt1"/>
                </a:solidFill>
                <a:latin typeface="Barlow"/>
                <a:ea typeface="Barlow"/>
                <a:cs typeface="Barlow"/>
                <a:sym typeface="Barlow"/>
              </a:rPr>
              <a:t> </a:t>
            </a:r>
            <a:endParaRPr b="0" i="0" sz="12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Barlow"/>
              <a:ea typeface="Barlow"/>
              <a:cs typeface="Barlow"/>
              <a:sym typeface="Barlow"/>
            </a:endParaRPr>
          </a:p>
          <a:p>
            <a:pPr indent="0" lvl="0" marL="0" marR="0" rtl="0" algn="just">
              <a:lnSpc>
                <a:spcPct val="100000"/>
              </a:lnSpc>
              <a:spcBef>
                <a:spcPts val="0"/>
              </a:spcBef>
              <a:spcAft>
                <a:spcPts val="0"/>
              </a:spcAft>
              <a:buClr>
                <a:srgbClr val="000000"/>
              </a:buClr>
              <a:buSzPts val="1600"/>
              <a:buFont typeface="Arial"/>
              <a:buNone/>
            </a:pPr>
            <a:r>
              <a:t/>
            </a:r>
            <a:endParaRPr b="0" i="0" sz="1600" u="none" cap="none" strike="noStrike">
              <a:solidFill>
                <a:schemeClr val="lt1"/>
              </a:solidFill>
              <a:latin typeface="Barlow"/>
              <a:ea typeface="Barlow"/>
              <a:cs typeface="Barlow"/>
              <a:sym typeface="Barlow"/>
            </a:endParaRPr>
          </a:p>
        </p:txBody>
      </p:sp>
      <p:sp>
        <p:nvSpPr>
          <p:cNvPr id="127" name="Google Shape;127;p2"/>
          <p:cNvSpPr txBox="1"/>
          <p:nvPr/>
        </p:nvSpPr>
        <p:spPr>
          <a:xfrm>
            <a:off x="3204082" y="4181486"/>
            <a:ext cx="2730000" cy="18159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Bulletin rendu disponible aux parents sur Mozaïk portail au plus tard le </a:t>
            </a:r>
            <a:r>
              <a:rPr lang="es-ES" sz="1300">
                <a:solidFill>
                  <a:schemeClr val="lt1"/>
                </a:solidFill>
                <a:latin typeface="Barlow"/>
                <a:ea typeface="Barlow"/>
                <a:cs typeface="Barlow"/>
                <a:sym typeface="Barlow"/>
              </a:rPr>
              <a:t>19</a:t>
            </a:r>
            <a:r>
              <a:rPr b="0" i="0" lang="es-ES" sz="1300" u="none" cap="none" strike="noStrike">
                <a:solidFill>
                  <a:schemeClr val="lt1"/>
                </a:solidFill>
                <a:latin typeface="Barlow"/>
                <a:ea typeface="Barlow"/>
                <a:cs typeface="Barlow"/>
                <a:sym typeface="Barlow"/>
              </a:rPr>
              <a:t> novembre.</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Rencontre individuelle des parents de chaque élève.</a:t>
            </a:r>
            <a:endParaRPr b="0" i="0" sz="1100" u="none" cap="none" strike="noStrike">
              <a:solidFill>
                <a:srgbClr val="000000"/>
              </a:solidFill>
              <a:latin typeface="Arial"/>
              <a:ea typeface="Arial"/>
              <a:cs typeface="Arial"/>
              <a:sym typeface="Arial"/>
            </a:endParaRPr>
          </a:p>
        </p:txBody>
      </p:sp>
      <p:sp>
        <p:nvSpPr>
          <p:cNvPr id="128" name="Google Shape;128;p2"/>
          <p:cNvSpPr txBox="1"/>
          <p:nvPr/>
        </p:nvSpPr>
        <p:spPr>
          <a:xfrm>
            <a:off x="6220800" y="4161199"/>
            <a:ext cx="2730000" cy="191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Bulletin rendu disponible aux parents sur Mozaïk portail au plus tard le </a:t>
            </a:r>
            <a:r>
              <a:rPr lang="es-ES" sz="1300">
                <a:solidFill>
                  <a:schemeClr val="lt1"/>
                </a:solidFill>
                <a:latin typeface="Barlow"/>
                <a:ea typeface="Barlow"/>
                <a:cs typeface="Barlow"/>
                <a:sym typeface="Barlow"/>
              </a:rPr>
              <a:t>27 février</a:t>
            </a:r>
            <a:r>
              <a:rPr b="0" i="0" lang="es-ES" sz="1300" u="none" cap="none" strike="noStrike">
                <a:solidFill>
                  <a:schemeClr val="lt1"/>
                </a:solidFill>
                <a:latin typeface="Barlow"/>
                <a:ea typeface="Barlow"/>
                <a:cs typeface="Barlow"/>
                <a:sym typeface="Barlow"/>
              </a:rPr>
              <a:t>.</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Rencontre des parents sur invitation.</a:t>
            </a:r>
            <a:endParaRPr b="0" i="0" sz="1300" u="none" cap="none" strike="noStrike">
              <a:solidFill>
                <a:schemeClr val="lt1"/>
              </a:solidFill>
              <a:latin typeface="Barlow"/>
              <a:ea typeface="Barlow"/>
              <a:cs typeface="Barlow"/>
              <a:sym typeface="Barlow"/>
            </a:endParaRPr>
          </a:p>
        </p:txBody>
      </p:sp>
      <p:sp>
        <p:nvSpPr>
          <p:cNvPr id="129" name="Google Shape;129;p2"/>
          <p:cNvSpPr txBox="1"/>
          <p:nvPr/>
        </p:nvSpPr>
        <p:spPr>
          <a:xfrm>
            <a:off x="9237525" y="4161050"/>
            <a:ext cx="2730000" cy="1912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chemeClr val="lt1"/>
                </a:solidFill>
                <a:latin typeface="Barlow"/>
                <a:ea typeface="Barlow"/>
                <a:cs typeface="Barlow"/>
                <a:sym typeface="Barlow"/>
              </a:rPr>
              <a:t>Bulletin rendu disponible aux parents sur Mozaïk portail au plus tard le 30 juin.</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300"/>
              <a:buFont typeface="Arial"/>
              <a:buNone/>
            </a:pPr>
            <a:r>
              <a:t/>
            </a:r>
            <a:endParaRPr b="0" i="0" sz="1300" u="none" cap="none" strike="noStrike">
              <a:solidFill>
                <a:schemeClr val="lt1"/>
              </a:solidFill>
              <a:latin typeface="Barlow"/>
              <a:ea typeface="Barlow"/>
              <a:cs typeface="Barlow"/>
              <a:sym typeface="Barlow"/>
            </a:endParaRPr>
          </a:p>
          <a:p>
            <a:pPr indent="0" lvl="0" marL="0" marR="0" rtl="0" algn="l">
              <a:lnSpc>
                <a:spcPct val="100000"/>
              </a:lnSpc>
              <a:spcBef>
                <a:spcPts val="0"/>
              </a:spcBef>
              <a:spcAft>
                <a:spcPts val="0"/>
              </a:spcAft>
              <a:buClr>
                <a:schemeClr val="dk1"/>
              </a:buClr>
              <a:buSzPts val="1300"/>
              <a:buFont typeface="Arial"/>
              <a:buNone/>
            </a:pPr>
            <a:r>
              <a:rPr b="0" i="0" lang="es-ES" sz="1300" u="none" cap="none" strike="noStrike">
                <a:solidFill>
                  <a:schemeClr val="lt1"/>
                </a:solidFill>
                <a:latin typeface="Barlow"/>
                <a:ea typeface="Barlow"/>
                <a:cs typeface="Barlow"/>
                <a:sym typeface="Barlow"/>
              </a:rPr>
              <a:t>Des évaluations de fin d’année peuvent être proposées en mai et juin. Il est important d’en informer le titulaire avant la planification d’un voyage ou la prise d’un rendez-vous. </a:t>
            </a:r>
            <a:endParaRPr b="0" i="0" sz="11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chemeClr val="lt1"/>
              </a:solidFill>
              <a:latin typeface="Barlow"/>
              <a:ea typeface="Barlow"/>
              <a:cs typeface="Barlow"/>
              <a:sym typeface="Barlow"/>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sp>
        <p:nvSpPr>
          <p:cNvPr id="134" name="Google Shape;134;p3"/>
          <p:cNvSpPr txBox="1"/>
          <p:nvPr/>
        </p:nvSpPr>
        <p:spPr>
          <a:xfrm>
            <a:off x="326575" y="242600"/>
            <a:ext cx="117702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200"/>
              <a:buFont typeface="Arial"/>
              <a:buNone/>
            </a:pPr>
            <a:r>
              <a:rPr b="0" i="0" lang="es-ES" sz="2200" u="none" cap="none" strike="noStrike">
                <a:solidFill>
                  <a:srgbClr val="3F3F3F"/>
                </a:solidFill>
                <a:latin typeface="Barlow"/>
                <a:ea typeface="Barlow"/>
                <a:cs typeface="Barlow"/>
                <a:sym typeface="Barlow"/>
              </a:rPr>
              <a:t>Les titulaires vous donneront des informations concernant les forces, les défis et les progrès de votre enfant à l’aide de commentaires sur les apprentissages et le comportement.</a:t>
            </a:r>
            <a:endParaRPr b="0" i="0" sz="1800" u="none" cap="none" strike="noStrike">
              <a:solidFill>
                <a:srgbClr val="000000"/>
              </a:solidFill>
              <a:latin typeface="Arial"/>
              <a:ea typeface="Arial"/>
              <a:cs typeface="Arial"/>
              <a:sym typeface="Arial"/>
            </a:endParaRPr>
          </a:p>
        </p:txBody>
      </p:sp>
      <p:sp>
        <p:nvSpPr>
          <p:cNvPr id="135" name="Google Shape;135;p3"/>
          <p:cNvSpPr txBox="1"/>
          <p:nvPr/>
        </p:nvSpPr>
        <p:spPr>
          <a:xfrm>
            <a:off x="326575" y="982225"/>
            <a:ext cx="9760500" cy="2145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300"/>
              <a:buFont typeface="Arial"/>
              <a:buNone/>
            </a:pPr>
            <a:r>
              <a:rPr b="0" i="0" lang="es-ES" sz="1300" u="none" cap="none" strike="noStrike">
                <a:solidFill>
                  <a:srgbClr val="000000"/>
                </a:solidFill>
                <a:latin typeface="Barlow"/>
                <a:ea typeface="Barlow"/>
                <a:cs typeface="Barlow"/>
                <a:sym typeface="Barlow"/>
              </a:rPr>
              <a:t> Deux des compétences suivantes feront l’objet de commentaires écrits dans les bulletins de la 1</a:t>
            </a:r>
            <a:r>
              <a:rPr b="0" baseline="30000" i="0" lang="es-ES" sz="1300" u="none" cap="none" strike="noStrike">
                <a:solidFill>
                  <a:srgbClr val="000000"/>
                </a:solidFill>
                <a:latin typeface="Barlow"/>
                <a:ea typeface="Barlow"/>
                <a:cs typeface="Barlow"/>
                <a:sym typeface="Barlow"/>
              </a:rPr>
              <a:t>re</a:t>
            </a:r>
            <a:r>
              <a:rPr b="0" i="0" lang="es-ES" sz="1300" u="none" cap="none" strike="noStrike">
                <a:solidFill>
                  <a:srgbClr val="000000"/>
                </a:solidFill>
                <a:latin typeface="Barlow"/>
                <a:ea typeface="Barlow"/>
                <a:cs typeface="Barlow"/>
                <a:sym typeface="Barlow"/>
              </a:rPr>
              <a:t> et de la 3</a:t>
            </a:r>
            <a:r>
              <a:rPr b="0" baseline="30000" i="0" lang="es-ES" sz="1300" u="none" cap="none" strike="noStrike">
                <a:solidFill>
                  <a:srgbClr val="000000"/>
                </a:solidFill>
                <a:latin typeface="Barlow"/>
                <a:ea typeface="Barlow"/>
                <a:cs typeface="Barlow"/>
                <a:sym typeface="Barlow"/>
              </a:rPr>
              <a:t>e</a:t>
            </a:r>
            <a:r>
              <a:rPr b="0" i="0" lang="es-ES" sz="1300" u="none" cap="none" strike="noStrike">
                <a:solidFill>
                  <a:srgbClr val="000000"/>
                </a:solidFill>
                <a:latin typeface="Barlow"/>
                <a:ea typeface="Barlow"/>
                <a:cs typeface="Barlow"/>
                <a:sym typeface="Barlow"/>
              </a:rPr>
              <a:t> étape.</a:t>
            </a:r>
            <a:endParaRPr b="0" i="0" sz="1300" u="none" cap="none" strike="noStrike">
              <a:solidFill>
                <a:srgbClr val="000000"/>
              </a:solidFill>
              <a:latin typeface="Barlow"/>
              <a:ea typeface="Barlow"/>
              <a:cs typeface="Barlow"/>
              <a:sym typeface="Barlow"/>
            </a:endParaRPr>
          </a:p>
        </p:txBody>
      </p:sp>
      <p:cxnSp>
        <p:nvCxnSpPr>
          <p:cNvPr id="136" name="Google Shape;136;p3"/>
          <p:cNvCxnSpPr/>
          <p:nvPr/>
        </p:nvCxnSpPr>
        <p:spPr>
          <a:xfrm>
            <a:off x="450293" y="1362270"/>
            <a:ext cx="1229100" cy="0"/>
          </a:xfrm>
          <a:prstGeom prst="straightConnector1">
            <a:avLst/>
          </a:prstGeom>
          <a:noFill/>
          <a:ln cap="flat" cmpd="sng" w="19050">
            <a:solidFill>
              <a:srgbClr val="E78A61"/>
            </a:solidFill>
            <a:prstDash val="solid"/>
            <a:miter lim="800000"/>
            <a:headEnd len="sm" w="sm" type="none"/>
            <a:tailEnd len="sm" w="sm" type="none"/>
          </a:ln>
        </p:spPr>
      </p:cxnSp>
      <p:sp>
        <p:nvSpPr>
          <p:cNvPr id="137" name="Google Shape;137;p3"/>
          <p:cNvSpPr txBox="1"/>
          <p:nvPr/>
        </p:nvSpPr>
        <p:spPr>
          <a:xfrm>
            <a:off x="391885" y="1853241"/>
            <a:ext cx="5206481" cy="156966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aphicFrame>
        <p:nvGraphicFramePr>
          <p:cNvPr id="138" name="Google Shape;138;p3"/>
          <p:cNvGraphicFramePr/>
          <p:nvPr/>
        </p:nvGraphicFramePr>
        <p:xfrm>
          <a:off x="919825" y="1685575"/>
          <a:ext cx="3000000" cy="3000000"/>
        </p:xfrm>
        <a:graphic>
          <a:graphicData uri="http://schemas.openxmlformats.org/drawingml/2006/table">
            <a:tbl>
              <a:tblPr>
                <a:noFill/>
                <a:tableStyleId>{50EA8EBD-737C-41D0-B0F2-6B9D6E5D028A}</a:tableStyleId>
              </a:tblPr>
              <a:tblGrid>
                <a:gridCol w="5429250"/>
                <a:gridCol w="1619250"/>
                <a:gridCol w="1619250"/>
                <a:gridCol w="1619250"/>
              </a:tblGrid>
              <a:tr h="381000">
                <a:tc>
                  <a:txBody>
                    <a:bodyPr/>
                    <a:lstStyle/>
                    <a:p>
                      <a:pPr indent="0" lvl="0" marL="0" marR="0" rtl="0" algn="ctr">
                        <a:lnSpc>
                          <a:spcPct val="100000"/>
                        </a:lnSpc>
                        <a:spcBef>
                          <a:spcPts val="0"/>
                        </a:spcBef>
                        <a:spcAft>
                          <a:spcPts val="0"/>
                        </a:spcAft>
                        <a:buClr>
                          <a:srgbClr val="000000"/>
                        </a:buClr>
                        <a:buSzPts val="1400"/>
                        <a:buFont typeface="Arial"/>
                        <a:buNone/>
                      </a:pPr>
                      <a:r>
                        <a:rPr b="1" lang="es-ES" sz="1400" u="none" cap="none" strike="noStrike">
                          <a:latin typeface="Barlow"/>
                          <a:ea typeface="Barlow"/>
                          <a:cs typeface="Barlow"/>
                          <a:sym typeface="Barlow"/>
                        </a:rPr>
                        <a:t>Compétences à la section 3 du bulletin</a:t>
                      </a:r>
                      <a:endParaRPr b="1" sz="1400" u="none" cap="none" strike="noStrike">
                        <a:latin typeface="Barlow"/>
                        <a:ea typeface="Barlow"/>
                        <a:cs typeface="Barlow"/>
                        <a:sym typeface="Barlow"/>
                      </a:endParaRPr>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1</a:t>
                      </a:r>
                      <a:r>
                        <a:rPr baseline="30000" lang="es-ES" sz="1400" u="none" cap="none" strike="noStrike">
                          <a:latin typeface="Barlow Medium"/>
                          <a:ea typeface="Barlow Medium"/>
                          <a:cs typeface="Barlow Medium"/>
                          <a:sym typeface="Barlow Medium"/>
                        </a:rPr>
                        <a:t>re</a:t>
                      </a:r>
                      <a:r>
                        <a:rPr lang="es-ES" sz="1400" u="none" cap="none" strike="noStrike">
                          <a:latin typeface="Barlow Medium"/>
                          <a:ea typeface="Barlow Medium"/>
                          <a:cs typeface="Barlow Medium"/>
                          <a:sym typeface="Barlow Medium"/>
                        </a:rPr>
                        <a:t> étape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2</a:t>
                      </a:r>
                      <a:r>
                        <a:rPr baseline="30000" lang="es-ES" sz="1400" u="none" cap="none" strike="noStrike">
                          <a:latin typeface="Barlow Medium"/>
                          <a:ea typeface="Barlow Medium"/>
                          <a:cs typeface="Barlow Medium"/>
                          <a:sym typeface="Barlow Medium"/>
                        </a:rPr>
                        <a:t>e</a:t>
                      </a:r>
                      <a:r>
                        <a:rPr lang="es-ES" sz="1400" u="none" cap="none" strike="noStrike">
                          <a:latin typeface="Barlow Medium"/>
                          <a:ea typeface="Barlow Medium"/>
                          <a:cs typeface="Barlow Medium"/>
                          <a:sym typeface="Barlow Medium"/>
                        </a:rPr>
                        <a:t> étape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3</a:t>
                      </a:r>
                      <a:r>
                        <a:rPr baseline="30000" lang="es-ES" sz="1400" u="none" cap="none" strike="noStrike">
                          <a:latin typeface="Barlow Medium"/>
                          <a:ea typeface="Barlow Medium"/>
                          <a:cs typeface="Barlow Medium"/>
                          <a:sym typeface="Barlow Medium"/>
                        </a:rPr>
                        <a:t>e</a:t>
                      </a:r>
                      <a:r>
                        <a:rPr lang="es-ES" sz="1400" u="none" cap="none" strike="noStrike">
                          <a:latin typeface="Barlow Medium"/>
                          <a:ea typeface="Barlow Medium"/>
                          <a:cs typeface="Barlow Medium"/>
                          <a:sym typeface="Barlow Medium"/>
                        </a:rPr>
                        <a:t> étape</a:t>
                      </a:r>
                      <a:endParaRPr sz="1400" u="none" cap="none" strike="noStrike">
                        <a:latin typeface="Barlow Medium"/>
                        <a:ea typeface="Barlow Medium"/>
                        <a:cs typeface="Barlow Medium"/>
                        <a:sym typeface="Barlow Medium"/>
                      </a:endParaRPr>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Organiser son travail</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rtl="0" algn="ctr">
                        <a:spcBef>
                          <a:spcPts val="0"/>
                        </a:spcBef>
                        <a:spcAft>
                          <a:spcPts val="0"/>
                        </a:spcAft>
                        <a:buClr>
                          <a:schemeClr val="dk1"/>
                        </a:buClr>
                        <a:buSzPts val="1100"/>
                        <a:buFont typeface="Arial"/>
                        <a:buNone/>
                      </a:pPr>
                      <a:r>
                        <a:rPr lang="es-ES">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solidFill>
                      <a:srgbClr val="B2CB71"/>
                    </a:solidFill>
                  </a:tcPr>
                </a:tc>
                <a:tc>
                  <a:txBody>
                    <a:bodyPr/>
                    <a:lstStyle/>
                    <a:p>
                      <a:pPr indent="0" lvl="0" marL="0" rtl="0" algn="ctr">
                        <a:spcBef>
                          <a:spcPts val="0"/>
                        </a:spcBef>
                        <a:spcAft>
                          <a:spcPts val="0"/>
                        </a:spcAft>
                        <a:buClr>
                          <a:schemeClr val="dk1"/>
                        </a:buClr>
                        <a:buSzPts val="1100"/>
                        <a:buFont typeface="Arial"/>
                        <a:buNone/>
                      </a:pPr>
                      <a:r>
                        <a:rPr lang="es-ES">
                          <a:solidFill>
                            <a:schemeClr val="dk1"/>
                          </a:solidFill>
                        </a:rPr>
                        <a:t>✓</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Travailler en équipe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Savoir communiquer</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r>
              <a:tr h="381000">
                <a:tc>
                  <a:txBody>
                    <a:bodyPr/>
                    <a:lstStyle/>
                    <a:p>
                      <a:pPr indent="0" lvl="0" marL="0" marR="0" rtl="0" algn="l">
                        <a:lnSpc>
                          <a:spcPct val="100000"/>
                        </a:lnSpc>
                        <a:spcBef>
                          <a:spcPts val="0"/>
                        </a:spcBef>
                        <a:spcAft>
                          <a:spcPts val="0"/>
                        </a:spcAft>
                        <a:buClr>
                          <a:srgbClr val="000000"/>
                        </a:buClr>
                        <a:buSzPts val="1400"/>
                        <a:buFont typeface="Arial"/>
                        <a:buNone/>
                      </a:pPr>
                      <a:r>
                        <a:rPr lang="es-ES" sz="1400" u="none" cap="none" strike="noStrike">
                          <a:latin typeface="Barlow Medium"/>
                          <a:ea typeface="Barlow Medium"/>
                          <a:cs typeface="Barlow Medium"/>
                          <a:sym typeface="Barlow Medium"/>
                        </a:rPr>
                        <a:t>Exercer son jugement critique</a:t>
                      </a:r>
                      <a:endParaRPr sz="1400" u="none" cap="none" strike="noStrike">
                        <a:latin typeface="Barlow Medium"/>
                        <a:ea typeface="Barlow Medium"/>
                        <a:cs typeface="Barlow Medium"/>
                        <a:sym typeface="Barlow Medium"/>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solidFill>
                      <a:srgbClr val="B2CB71"/>
                    </a:solidFill>
                  </a:tcPr>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r>
            </a:tbl>
          </a:graphicData>
        </a:graphic>
      </p:graphicFrame>
      <p:sp>
        <p:nvSpPr>
          <p:cNvPr id="139" name="Google Shape;139;p3"/>
          <p:cNvSpPr txBox="1"/>
          <p:nvPr/>
        </p:nvSpPr>
        <p:spPr>
          <a:xfrm>
            <a:off x="8448475" y="5031650"/>
            <a:ext cx="3572100" cy="1708500"/>
          </a:xfrm>
          <a:prstGeom prst="rect">
            <a:avLst/>
          </a:prstGeom>
          <a:solidFill>
            <a:srgbClr val="FFFF00"/>
          </a:solidFill>
          <a:ln cap="flat" cmpd="sng" w="9525">
            <a:solidFill>
              <a:srgbClr val="000000"/>
            </a:solidFill>
            <a:prstDash val="solid"/>
            <a:round/>
            <a:headEnd len="sm" w="sm" type="none"/>
            <a:tailEnd len="sm" w="sm" type="none"/>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rgbClr val="000000"/>
              </a:buClr>
              <a:buSzPts val="900"/>
              <a:buFont typeface="Arial"/>
              <a:buNone/>
            </a:pPr>
            <a:r>
              <a:rPr b="0" i="0" lang="es-ES" sz="900" u="none" cap="none" strike="noStrike">
                <a:solidFill>
                  <a:schemeClr val="dk1"/>
                </a:solidFill>
                <a:latin typeface="Barlow"/>
                <a:ea typeface="Barlow"/>
                <a:cs typeface="Barlow"/>
                <a:sym typeface="Barlow"/>
              </a:rPr>
              <a:t>Précisions : Ces commentaires, qui sont transmis aux </a:t>
            </a:r>
            <a:r>
              <a:rPr b="1" i="0" lang="es-ES" sz="900" u="none" cap="none" strike="noStrike">
                <a:solidFill>
                  <a:schemeClr val="dk1"/>
                </a:solidFill>
                <a:latin typeface="Barlow"/>
                <a:ea typeface="Barlow"/>
                <a:cs typeface="Barlow"/>
                <a:sym typeface="Barlow"/>
              </a:rPr>
              <a:t>étapes 1 et 3</a:t>
            </a:r>
            <a:r>
              <a:rPr b="0" i="0" lang="es-ES" sz="900" u="none" cap="none" strike="noStrike">
                <a:solidFill>
                  <a:schemeClr val="dk1"/>
                </a:solidFill>
                <a:latin typeface="Barlow"/>
                <a:ea typeface="Barlow"/>
                <a:cs typeface="Barlow"/>
                <a:sym typeface="Barlow"/>
              </a:rPr>
              <a:t> au primaire et au secondaire, peuvent porter sur les mêmes compétences ou sur des compétences différentes au début et à la fin de l'année - il est à noter que les commentaires sur ces compétences ne reposent pas sur une évaluation formelle. (</a:t>
            </a:r>
            <a:r>
              <a:rPr b="0" i="0" lang="es-ES" sz="900" u="sng" cap="none" strike="noStrike">
                <a:solidFill>
                  <a:schemeClr val="hlink"/>
                </a:solidFill>
                <a:latin typeface="Barlow"/>
                <a:ea typeface="Barlow"/>
                <a:cs typeface="Barlow"/>
                <a:sym typeface="Barlow"/>
                <a:hlinkClick r:id="rId3"/>
              </a:rPr>
              <a:t>http://www.education.gouv.qc.ca/fileadmin/site_web/documents/dpse/evaluation/LesChoixDeNotreEcole_DocSoutien_f.pdf</a:t>
            </a:r>
            <a:r>
              <a:rPr b="0" i="0" lang="es-ES" sz="900" u="none" cap="none" strike="noStrike">
                <a:solidFill>
                  <a:schemeClr val="dk1"/>
                </a:solidFill>
                <a:latin typeface="Barlow"/>
                <a:ea typeface="Barlow"/>
                <a:cs typeface="Barlow"/>
                <a:sym typeface="Barlow"/>
              </a:rPr>
              <a:t>)</a:t>
            </a:r>
            <a:endParaRPr b="0" i="0" sz="900" u="none" cap="none" strike="noStrike">
              <a:solidFill>
                <a:schemeClr val="dk1"/>
              </a:solidFill>
              <a:latin typeface="Barlow"/>
              <a:ea typeface="Barlow"/>
              <a:cs typeface="Barlow"/>
              <a:sym typeface="Barlow"/>
            </a:endParaRPr>
          </a:p>
          <a:p>
            <a:pPr indent="0" lvl="0" marL="0" marR="0" rtl="0" algn="just">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Barlow"/>
              <a:ea typeface="Barlow"/>
              <a:cs typeface="Barlow"/>
              <a:sym typeface="Barlow"/>
            </a:endParaRPr>
          </a:p>
          <a:p>
            <a:pPr indent="0" lvl="0" marL="0" marR="0" rtl="0" algn="just">
              <a:lnSpc>
                <a:spcPct val="100000"/>
              </a:lnSpc>
              <a:spcBef>
                <a:spcPts val="0"/>
              </a:spcBef>
              <a:spcAft>
                <a:spcPts val="0"/>
              </a:spcAft>
              <a:buClr>
                <a:srgbClr val="000000"/>
              </a:buClr>
              <a:buSzPts val="900"/>
              <a:buFont typeface="Arial"/>
              <a:buNone/>
            </a:pPr>
            <a:r>
              <a:t/>
            </a:r>
            <a:endParaRPr b="0" i="0" sz="900" u="none" cap="none" strike="noStrike">
              <a:solidFill>
                <a:schemeClr val="dk1"/>
              </a:solidFill>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b="0" i="0" lang="es-ES" sz="900" u="none" cap="none" strike="noStrike">
                <a:solidFill>
                  <a:schemeClr val="dk1"/>
                </a:solidFill>
                <a:latin typeface="Barlow"/>
                <a:ea typeface="Barlow"/>
                <a:cs typeface="Barlow"/>
                <a:sym typeface="Barlow"/>
              </a:rPr>
              <a:t>Cette information s’adresse aux enseignants et doit être retirée de la version remise aux parents.</a:t>
            </a:r>
            <a:endParaRPr b="0" i="0" sz="900" u="none" cap="none" strike="noStrike">
              <a:solidFill>
                <a:schemeClr val="dk1"/>
              </a:solidFill>
              <a:latin typeface="Barlow"/>
              <a:ea typeface="Barlow"/>
              <a:cs typeface="Barlow"/>
              <a:sym typeface="Barlow"/>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4"/>
          <p:cNvSpPr txBox="1"/>
          <p:nvPr/>
        </p:nvSpPr>
        <p:spPr>
          <a:xfrm>
            <a:off x="326581" y="24260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900"/>
              <a:buFont typeface="Arial"/>
              <a:buNone/>
            </a:pPr>
            <a:r>
              <a:rPr b="0" i="0" lang="es-ES" sz="2900" u="none" cap="none" strike="noStrike">
                <a:solidFill>
                  <a:srgbClr val="3F3F3F"/>
                </a:solidFill>
                <a:latin typeface="Barlow"/>
                <a:ea typeface="Barlow"/>
                <a:cs typeface="Barlow"/>
                <a:sym typeface="Barlow"/>
              </a:rPr>
              <a:t>Les compétences évaluées</a:t>
            </a:r>
            <a:endParaRPr b="0" i="0" sz="1100" u="none" cap="none" strike="noStrike">
              <a:solidFill>
                <a:srgbClr val="000000"/>
              </a:solidFill>
              <a:latin typeface="Arial"/>
              <a:ea typeface="Arial"/>
              <a:cs typeface="Arial"/>
              <a:sym typeface="Arial"/>
            </a:endParaRPr>
          </a:p>
        </p:txBody>
      </p:sp>
      <p:sp>
        <p:nvSpPr>
          <p:cNvPr id="145" name="Google Shape;145;p4"/>
          <p:cNvSpPr txBox="1"/>
          <p:nvPr/>
        </p:nvSpPr>
        <p:spPr>
          <a:xfrm>
            <a:off x="5184450" y="350300"/>
            <a:ext cx="1823100" cy="3693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5</a:t>
            </a:r>
            <a:r>
              <a:rPr b="1" baseline="30000" i="0" lang="es-ES" sz="1800" u="none" cap="none" strike="noStrike">
                <a:solidFill>
                  <a:srgbClr val="3F3F3F"/>
                </a:solidFill>
                <a:latin typeface="Barlow"/>
                <a:ea typeface="Barlow"/>
                <a:cs typeface="Barlow"/>
                <a:sym typeface="Barlow"/>
              </a:rPr>
              <a:t>e</a:t>
            </a:r>
            <a:r>
              <a:rPr b="1" i="0" lang="es-ES" sz="1800" u="none" cap="none" strike="noStrike">
                <a:solidFill>
                  <a:srgbClr val="3F3F3F"/>
                </a:solidFill>
                <a:latin typeface="Barlow"/>
                <a:ea typeface="Barlow"/>
                <a:cs typeface="Barlow"/>
                <a:sym typeface="Barlow"/>
              </a:rPr>
              <a:t> année</a:t>
            </a:r>
            <a:endParaRPr b="1" i="0" sz="1400" u="none" cap="none" strike="noStrike">
              <a:solidFill>
                <a:srgbClr val="000000"/>
              </a:solidFill>
              <a:latin typeface="Arial"/>
              <a:ea typeface="Arial"/>
              <a:cs typeface="Arial"/>
              <a:sym typeface="Arial"/>
            </a:endParaRPr>
          </a:p>
        </p:txBody>
      </p:sp>
      <p:cxnSp>
        <p:nvCxnSpPr>
          <p:cNvPr id="146" name="Google Shape;146;p4"/>
          <p:cNvCxnSpPr/>
          <p:nvPr/>
        </p:nvCxnSpPr>
        <p:spPr>
          <a:xfrm>
            <a:off x="391868" y="1196695"/>
            <a:ext cx="1229100" cy="0"/>
          </a:xfrm>
          <a:prstGeom prst="straightConnector1">
            <a:avLst/>
          </a:prstGeom>
          <a:noFill/>
          <a:ln cap="flat" cmpd="sng" w="19050">
            <a:solidFill>
              <a:srgbClr val="7DC39E"/>
            </a:solidFill>
            <a:prstDash val="solid"/>
            <a:miter lim="800000"/>
            <a:headEnd len="sm" w="sm" type="none"/>
            <a:tailEnd len="sm" w="sm" type="none"/>
          </a:ln>
        </p:spPr>
      </p:cxnSp>
      <p:graphicFrame>
        <p:nvGraphicFramePr>
          <p:cNvPr id="147" name="Google Shape;147;p4"/>
          <p:cNvGraphicFramePr/>
          <p:nvPr/>
        </p:nvGraphicFramePr>
        <p:xfrm>
          <a:off x="391875" y="1272975"/>
          <a:ext cx="3000000" cy="3000000"/>
        </p:xfrm>
        <a:graphic>
          <a:graphicData uri="http://schemas.openxmlformats.org/drawingml/2006/table">
            <a:tbl>
              <a:tblPr>
                <a:noFill/>
                <a:tableStyleId>{50EA8EBD-737C-41D0-B0F2-6B9D6E5D028A}</a:tableStyleId>
              </a:tblPr>
              <a:tblGrid>
                <a:gridCol w="1433975"/>
                <a:gridCol w="2316475"/>
                <a:gridCol w="965200"/>
                <a:gridCol w="965200"/>
                <a:gridCol w="965200"/>
                <a:gridCol w="4641050"/>
              </a:tblGrid>
              <a:tr h="1450675">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1</a:t>
                      </a:r>
                      <a:r>
                        <a:rPr baseline="30000" lang="es-ES" sz="1300" u="none" cap="none" strike="noStrike">
                          <a:latin typeface="Barlow"/>
                          <a:ea typeface="Barlow"/>
                          <a:cs typeface="Barlow"/>
                          <a:sym typeface="Barlow"/>
                        </a:rPr>
                        <a:t>re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3</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(60 %)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400"/>
                        <a:buFont typeface="Arial"/>
                        <a:buNone/>
                      </a:pPr>
                      <a:r>
                        <a:t/>
                      </a:r>
                      <a:endParaRPr sz="4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400"/>
                        <a:buFont typeface="Arial"/>
                        <a:buNone/>
                      </a:pPr>
                      <a:r>
                        <a:t/>
                      </a:r>
                      <a:endParaRPr sz="4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Les conversations et les observations des enseignants ainsi que les productions de l’élève permettent de recueillir des informations tout au long de sa progression. En variant les preuves d’apprentissage, le portrait obtenu est beaucoup plus complet et le jugement final est plus représentatif des acquis de l’élève. Il est à noter que pour produire le résultat au bulletin, les enseignants ont appuyé leur jugement sur les traces les plus récentes et les plus pertinentes.</a:t>
                      </a:r>
                      <a:endParaRPr sz="1000" u="none" cap="none" strike="noStrike">
                        <a:latin typeface="Barlow"/>
                        <a:ea typeface="Barlow"/>
                        <a:cs typeface="Barlow"/>
                        <a:sym typeface="Barlow"/>
                      </a:endParaRPr>
                    </a:p>
                  </a:txBody>
                  <a:tcPr marT="91425" marB="91425" marR="91425" marL="91425"/>
                </a:tc>
              </a:tr>
              <a:tr h="724625">
                <a:tc rowSpan="3">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Français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Lire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(40 %)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Entretien, lecture interactive, production (questionnaire, fiche de lecture, </a:t>
                      </a:r>
                      <a:r>
                        <a:rPr lang="es-ES" sz="1000" u="none" cap="none" strike="noStrike">
                          <a:solidFill>
                            <a:schemeClr val="dk1"/>
                          </a:solidFill>
                          <a:latin typeface="Barlow"/>
                          <a:ea typeface="Barlow"/>
                          <a:cs typeface="Barlow"/>
                          <a:sym typeface="Barlow"/>
                        </a:rPr>
                        <a:t>carnet de lecture</a:t>
                      </a:r>
                      <a:r>
                        <a:rPr lang="es-ES" sz="1000" u="none" cap="none" strike="noStrike">
                          <a:latin typeface="Barlow"/>
                          <a:ea typeface="Barlow"/>
                          <a:cs typeface="Barlow"/>
                          <a:sym typeface="Barlow"/>
                        </a:rPr>
                        <a:t>), cercle de lecture, atelier de lecture, etc.</a:t>
                      </a:r>
                      <a:endParaRPr sz="1000" u="none" cap="none" strike="noStrike">
                        <a:latin typeface="Barlow"/>
                        <a:ea typeface="Barlow"/>
                        <a:cs typeface="Barlow"/>
                        <a:sym typeface="Barlow"/>
                      </a:endParaRPr>
                    </a:p>
                  </a:txBody>
                  <a:tcPr marT="91425" marB="91425" marR="91425" marL="91425"/>
                </a:tc>
              </a:tr>
              <a:tr h="724625">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Écrire</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(40 %)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Écriture quotidienne (</a:t>
                      </a:r>
                      <a:r>
                        <a:rPr lang="es-ES" sz="1000" u="none" cap="none" strike="noStrike">
                          <a:solidFill>
                            <a:schemeClr val="dk1"/>
                          </a:solidFill>
                          <a:latin typeface="Barlow"/>
                          <a:ea typeface="Barlow"/>
                          <a:cs typeface="Barlow"/>
                          <a:sym typeface="Barlow"/>
                        </a:rPr>
                        <a:t>atelier d’écriture, j</a:t>
                      </a:r>
                      <a:r>
                        <a:rPr lang="es-ES" sz="1000" u="none" cap="none" strike="noStrike">
                          <a:latin typeface="Barlow"/>
                          <a:ea typeface="Barlow"/>
                          <a:cs typeface="Barlow"/>
                          <a:sym typeface="Barlow"/>
                        </a:rPr>
                        <a:t>ournal d’écriture, écriture libre, écriture à partir d’une image ou d’un thème), appropriation des mots d’orthographe (jeux, manipulation), maîtrise des connaissances dans un contexte signifiant.</a:t>
                      </a:r>
                      <a:endParaRPr sz="1000" u="none" cap="none" strike="noStrike">
                        <a:latin typeface="Barlow"/>
                        <a:ea typeface="Barlow"/>
                        <a:cs typeface="Barlow"/>
                        <a:sym typeface="Barlow"/>
                      </a:endParaRPr>
                    </a:p>
                  </a:txBody>
                  <a:tcPr marT="91425" marB="91425" marR="91425" marL="91425"/>
                </a:tc>
              </a:tr>
              <a:tr h="724625">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Communiquer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(20 %)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600"/>
                        <a:buFont typeface="Arial"/>
                        <a:buNone/>
                      </a:pPr>
                      <a:r>
                        <a:rPr lang="es-ES" sz="600" u="none" cap="none" strike="noStrike">
                          <a:latin typeface="Barlow"/>
                          <a:ea typeface="Barlow"/>
                          <a:cs typeface="Barlow"/>
                          <a:sym typeface="Barlow"/>
                        </a:rPr>
                        <a:t>La qualité de la communication et de l’écoute sont évaluées.</a:t>
                      </a:r>
                      <a:endParaRPr sz="6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Prise de parole préparée (exposé oral préparé en classe, démonstration), prise de parole spontanée (causerie, discussion collective, entretien, cercle de lecture, discussion en sous-groupe, entrevue, débat, balado, saynète, improvisation).</a:t>
                      </a:r>
                      <a:endParaRPr sz="1000" u="none" cap="none" strike="noStrike">
                        <a:latin typeface="Barlow"/>
                        <a:ea typeface="Barlow"/>
                        <a:cs typeface="Barlow"/>
                        <a:sym typeface="Barlow"/>
                      </a:endParaRPr>
                    </a:p>
                  </a:txBody>
                  <a:tcPr marT="91425" marB="91425" marR="91425" marL="91425">
                    <a:lnB cap="flat" cmpd="sng" w="9525">
                      <a:solidFill>
                        <a:srgbClr val="9E9E9E"/>
                      </a:solidFill>
                      <a:prstDash val="solid"/>
                      <a:round/>
                      <a:headEnd len="sm" w="sm" type="none"/>
                      <a:tailEnd len="sm" w="sm" type="none"/>
                    </a:lnB>
                  </a:tcPr>
                </a:tc>
              </a:tr>
              <a:tr h="920750">
                <a:tc rowSpan="2">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Mathématique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Résoudre une situation-problème (30%)</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600" u="none" cap="none" strike="noStrike">
                          <a:solidFill>
                            <a:schemeClr val="dk1"/>
                          </a:solidFill>
                          <a:latin typeface="Barlow"/>
                          <a:ea typeface="Barlow"/>
                          <a:cs typeface="Barlow"/>
                          <a:sym typeface="Barlow"/>
                        </a:rPr>
                        <a:t>Tâche qui pose une problématique pour laquelle les élèves n’ont pas de solution évidente et pour laquelle ils doivent découvrir ou inventer des pistes pour arriver à la résoudre.</a:t>
                      </a:r>
                      <a:endParaRPr i="1" sz="6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rgbClr val="000000"/>
                        </a:buClr>
                        <a:buSzPts val="1100"/>
                        <a:buFont typeface="Arial"/>
                        <a:buNone/>
                      </a:pPr>
                      <a:r>
                        <a:rPr lang="es-ES" sz="1000" u="none" cap="none" strike="noStrike">
                          <a:solidFill>
                            <a:srgbClr val="000000"/>
                          </a:solidFill>
                          <a:latin typeface="Barlow"/>
                          <a:ea typeface="Barlow"/>
                          <a:cs typeface="Barlow"/>
                          <a:sym typeface="Barlow"/>
                        </a:rPr>
                        <a:t>Les modèles de situations-problèmes proposés aux élèves sont variés : situation authentique (ex.: préparer un diner pour la classe), projet créatif impliquant des contraintes mathématiques (ex.: créer un robot), situation-problème sous forme plus classique, tâche où l’élève doit inventer un problème mathématique en respectant une liste de contraintes ou de consignes, problème ouvert, etc.</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r h="831625">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Utiliser un raisonnement mathématique (70 %)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300"/>
                        <a:buFont typeface="Arial"/>
                        <a:buNone/>
                      </a:pPr>
                      <a:r>
                        <a:t/>
                      </a:r>
                      <a:endParaRPr sz="300" u="none" cap="none" strike="noStrike">
                        <a:latin typeface="Barlow"/>
                        <a:ea typeface="Barlow"/>
                        <a:cs typeface="Barlow"/>
                        <a:sym typeface="Barlow"/>
                      </a:endParaRPr>
                    </a:p>
                    <a:p>
                      <a:pPr indent="0" lvl="0" marL="0" marR="0" rtl="0" algn="just">
                        <a:lnSpc>
                          <a:spcPct val="100000"/>
                        </a:lnSpc>
                        <a:spcBef>
                          <a:spcPts val="0"/>
                        </a:spcBef>
                        <a:spcAft>
                          <a:spcPts val="0"/>
                        </a:spcAft>
                        <a:buClr>
                          <a:schemeClr val="dk1"/>
                        </a:buClr>
                        <a:buSzPts val="1100"/>
                        <a:buFont typeface="Arial"/>
                        <a:buNone/>
                      </a:pPr>
                      <a:r>
                        <a:rPr lang="es-ES" sz="600" u="none" cap="none" strike="noStrike">
                          <a:solidFill>
                            <a:schemeClr val="dk1"/>
                          </a:solidFill>
                          <a:latin typeface="Barlow"/>
                          <a:ea typeface="Barlow"/>
                          <a:cs typeface="Barlow"/>
                          <a:sym typeface="Barlow"/>
                        </a:rPr>
                        <a:t>Tâche qui privilégie l’explicitation du raisonnement mathématique et qui demande d’organiser et d’appliquer des concepts et des processus mathématiques. Tâche qui permet de démontrer la  compréhension des concepts et des processus.</a:t>
                      </a:r>
                      <a:endParaRPr sz="6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Les modèles de situations d’application proposés aux élèves sont variés : problème ouvert, court problème écrit, situation d’application sous forme plus classique, photo-problème, etc. Les entretiens mathématiques, les observations, les questionnaires peuvent servir à vérifier la compréhension des concepts et processus.</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r>
            </a:tbl>
          </a:graphicData>
        </a:graphic>
      </p:graphicFrame>
      <p:sp>
        <p:nvSpPr>
          <p:cNvPr id="148" name="Google Shape;148;p4"/>
          <p:cNvSpPr txBox="1"/>
          <p:nvPr/>
        </p:nvSpPr>
        <p:spPr>
          <a:xfrm>
            <a:off x="326575" y="580275"/>
            <a:ext cx="6571800" cy="692700"/>
          </a:xfrm>
          <a:prstGeom prst="rect">
            <a:avLst/>
          </a:prstGeom>
          <a:noFill/>
          <a:ln>
            <a:noFill/>
          </a:ln>
        </p:spPr>
        <p:txBody>
          <a:bodyPr anchorCtr="0" anchor="t" bIns="91425" lIns="91425" spcFirstLastPara="1" rIns="91425" wrap="square" tIns="91425">
            <a:spAutoFit/>
          </a:bodyPr>
          <a:lstStyle/>
          <a:p>
            <a:pPr indent="0" lvl="0" marL="0" marR="0" rtl="0" algn="just">
              <a:lnSpc>
                <a:spcPct val="100000"/>
              </a:lnSpc>
              <a:spcBef>
                <a:spcPts val="0"/>
              </a:spcBef>
              <a:spcAft>
                <a:spcPts val="0"/>
              </a:spcAft>
              <a:buClr>
                <a:schemeClr val="dk1"/>
              </a:buClr>
              <a:buSzPts val="1100"/>
              <a:buFont typeface="Arial"/>
              <a:buNone/>
            </a:pPr>
            <a:r>
              <a:rPr b="0" i="1" lang="es-ES" sz="1100" u="none" cap="none" strike="noStrike">
                <a:solidFill>
                  <a:srgbClr val="7BC49C"/>
                </a:solidFill>
                <a:latin typeface="Arial"/>
                <a:ea typeface="Arial"/>
                <a:cs typeface="Arial"/>
                <a:sym typeface="Arial"/>
              </a:rPr>
              <a:t>Même si aucun résultat n’est communiqué pour une compétence disciplinaire à une étape donnée, l’élève sera tout de même amené à développer cette compétence et bénéficiera de rétroactions fréquentes de son enseignant.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5"/>
          <p:cNvSpPr txBox="1"/>
          <p:nvPr/>
        </p:nvSpPr>
        <p:spPr>
          <a:xfrm>
            <a:off x="326581" y="24260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Les compétences évaluées</a:t>
            </a:r>
            <a:endParaRPr b="0" i="0" sz="1400" u="none" cap="none" strike="noStrike">
              <a:solidFill>
                <a:srgbClr val="000000"/>
              </a:solidFill>
              <a:latin typeface="Arial"/>
              <a:ea typeface="Arial"/>
              <a:cs typeface="Arial"/>
              <a:sym typeface="Arial"/>
            </a:endParaRPr>
          </a:p>
        </p:txBody>
      </p:sp>
      <p:sp>
        <p:nvSpPr>
          <p:cNvPr id="154" name="Google Shape;154;p5"/>
          <p:cNvSpPr txBox="1"/>
          <p:nvPr/>
        </p:nvSpPr>
        <p:spPr>
          <a:xfrm>
            <a:off x="391886" y="827372"/>
            <a:ext cx="1822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5</a:t>
            </a:r>
            <a:r>
              <a:rPr b="1" baseline="30000" i="0" lang="es-ES" sz="1800" u="none" cap="none" strike="noStrike">
                <a:solidFill>
                  <a:srgbClr val="3F3F3F"/>
                </a:solidFill>
                <a:latin typeface="Barlow"/>
                <a:ea typeface="Barlow"/>
                <a:cs typeface="Barlow"/>
                <a:sym typeface="Barlow"/>
              </a:rPr>
              <a:t>e</a:t>
            </a:r>
            <a:r>
              <a:rPr b="1" i="0" lang="es-ES" sz="1800" u="none" cap="none" strike="noStrike">
                <a:solidFill>
                  <a:srgbClr val="3F3F3F"/>
                </a:solidFill>
                <a:latin typeface="Barlow"/>
                <a:ea typeface="Barlow"/>
                <a:cs typeface="Barlow"/>
                <a:sym typeface="Barlow"/>
              </a:rPr>
              <a:t> année</a:t>
            </a:r>
            <a:endParaRPr b="1" i="0" sz="1400" u="none" cap="none" strike="noStrike">
              <a:solidFill>
                <a:srgbClr val="000000"/>
              </a:solidFill>
              <a:latin typeface="Arial"/>
              <a:ea typeface="Arial"/>
              <a:cs typeface="Arial"/>
              <a:sym typeface="Arial"/>
            </a:endParaRPr>
          </a:p>
        </p:txBody>
      </p:sp>
      <p:cxnSp>
        <p:nvCxnSpPr>
          <p:cNvPr id="155" name="Google Shape;155;p5"/>
          <p:cNvCxnSpPr/>
          <p:nvPr/>
        </p:nvCxnSpPr>
        <p:spPr>
          <a:xfrm>
            <a:off x="391868" y="1196695"/>
            <a:ext cx="1229100" cy="0"/>
          </a:xfrm>
          <a:prstGeom prst="straightConnector1">
            <a:avLst/>
          </a:prstGeom>
          <a:noFill/>
          <a:ln cap="flat" cmpd="sng" w="19050">
            <a:solidFill>
              <a:srgbClr val="7DC39E"/>
            </a:solidFill>
            <a:prstDash val="solid"/>
            <a:miter lim="800000"/>
            <a:headEnd len="sm" w="sm" type="none"/>
            <a:tailEnd len="sm" w="sm" type="none"/>
          </a:ln>
        </p:spPr>
      </p:cxnSp>
      <p:graphicFrame>
        <p:nvGraphicFramePr>
          <p:cNvPr id="156" name="Google Shape;156;p5"/>
          <p:cNvGraphicFramePr/>
          <p:nvPr/>
        </p:nvGraphicFramePr>
        <p:xfrm>
          <a:off x="391875" y="1315575"/>
          <a:ext cx="3000000" cy="3000000"/>
        </p:xfrm>
        <a:graphic>
          <a:graphicData uri="http://schemas.openxmlformats.org/drawingml/2006/table">
            <a:tbl>
              <a:tblPr>
                <a:noFill/>
                <a:tableStyleId>{50EA8EBD-737C-41D0-B0F2-6B9D6E5D028A}</a:tableStyleId>
              </a:tblPr>
              <a:tblGrid>
                <a:gridCol w="1433975"/>
                <a:gridCol w="2316475"/>
                <a:gridCol w="965200"/>
                <a:gridCol w="965200"/>
                <a:gridCol w="965200"/>
                <a:gridCol w="4641050"/>
              </a:tblGrid>
              <a:tr h="58820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1</a:t>
                      </a:r>
                      <a:r>
                        <a:rPr baseline="30000" lang="es-ES" sz="1300" u="none" cap="none" strike="noStrike">
                          <a:latin typeface="Barlow"/>
                          <a:ea typeface="Barlow"/>
                          <a:cs typeface="Barlow"/>
                          <a:sym typeface="Barlow"/>
                        </a:rPr>
                        <a:t>re </a:t>
                      </a:r>
                      <a:r>
                        <a:rPr lang="es-ES" sz="1300" u="none" cap="none" strike="noStrike">
                          <a:latin typeface="Barlow"/>
                          <a:ea typeface="Barlow"/>
                          <a:cs typeface="Barlow"/>
                          <a:sym typeface="Barlow"/>
                        </a:rPr>
                        <a:t>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3</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(60 %)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just">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txBody>
                  <a:tcPr marT="91425" marB="91425" marR="91425" marL="91425"/>
                </a:tc>
              </a:tr>
              <a:tr h="623525">
                <a:tc rowSpan="3">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Anglais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Interagir oralement en anglais</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(45 %)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Différents moyens d’interaction permettront d’évaluer l’ensemble des critères d’évaluation.</a:t>
                      </a:r>
                      <a:endParaRPr sz="1000" u="none" cap="none" strike="noStrike">
                        <a:latin typeface="Barlow"/>
                        <a:ea typeface="Barlow"/>
                        <a:cs typeface="Barlow"/>
                        <a:sym typeface="Barlow"/>
                      </a:endParaRPr>
                    </a:p>
                  </a:txBody>
                  <a:tcPr marT="91425" marB="91425" marR="91425" marL="91425"/>
                </a:tc>
              </a:tr>
              <a:tr h="623525">
                <a:tc vMerge="1"/>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Comprendre les textes lus et entendus</a:t>
                      </a:r>
                      <a:endParaRPr sz="1000" u="none" cap="none" strike="noStrike">
                        <a:highlight>
                          <a:srgbClr val="FFFF00"/>
                        </a:highlight>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(35 %)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Différents types de textes seront lus (entendus, ou vus) et permettront d’évaluer l’ensemble des critères d’évaluation.</a:t>
                      </a:r>
                      <a:endParaRPr sz="1000" u="none" cap="none" strike="noStrike">
                        <a:latin typeface="Barlow"/>
                        <a:ea typeface="Barlow"/>
                        <a:cs typeface="Barlow"/>
                        <a:sym typeface="Barlow"/>
                      </a:endParaRPr>
                    </a:p>
                  </a:txBody>
                  <a:tcPr marT="91425" marB="91425" marR="91425" marL="91425"/>
                </a:tc>
              </a:tr>
              <a:tr h="623525">
                <a:tc vMerge="1"/>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Écrire des textes</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(20%)</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lnR cap="flat" cmpd="sng" w="9525">
                      <a:solidFill>
                        <a:srgbClr val="9E9E9E"/>
                      </a:solidFill>
                      <a:prstDash val="solid"/>
                      <a:round/>
                      <a:headEnd len="sm" w="sm" type="none"/>
                      <a:tailEnd len="sm" w="sm" type="none"/>
                    </a:lnR>
                  </a:tcPr>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solidFill>
                          <a:schemeClr val="dk1"/>
                        </a:solidFill>
                      </a:endParaRPr>
                    </a:p>
                  </a:txBody>
                  <a:tcPr marT="91425" marB="91425" marR="91425" marL="91425">
                    <a:lnL cap="flat" cmpd="sng" w="9525">
                      <a:solidFill>
                        <a:srgbClr val="9E9E9E"/>
                      </a:solidFill>
                      <a:prstDash val="solid"/>
                      <a:round/>
                      <a:headEnd len="sm" w="sm" type="none"/>
                      <a:tailEnd len="sm" w="sm" type="none"/>
                    </a:lnL>
                    <a:lnR cap="flat" cmpd="sng" w="9525">
                      <a:solidFill>
                        <a:srgbClr val="9E9E9E"/>
                      </a:solidFill>
                      <a:prstDash val="solid"/>
                      <a:round/>
                      <a:headEnd len="sm" w="sm" type="none"/>
                      <a:tailEnd len="sm" w="sm" type="none"/>
                    </a:lnR>
                    <a:lnT cap="flat" cmpd="sng" w="9525">
                      <a:solidFill>
                        <a:srgbClr val="9E9E9E"/>
                      </a:solidFill>
                      <a:prstDash val="solid"/>
                      <a:round/>
                      <a:headEnd len="sm" w="sm" type="none"/>
                      <a:tailEnd len="sm" w="sm" type="none"/>
                    </a:lnT>
                    <a:lnB cap="flat" cmpd="sng" w="9525">
                      <a:solidFill>
                        <a:srgbClr val="9E9E9E"/>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L’écriture de différents types de textes permettra d’évaluer l’ensemble des critères d’évaluation.</a:t>
                      </a:r>
                      <a:endParaRPr sz="1000" u="none" cap="none" strike="noStrike">
                        <a:latin typeface="Barlow"/>
                        <a:ea typeface="Barlow"/>
                        <a:cs typeface="Barlow"/>
                        <a:sym typeface="Barlow"/>
                      </a:endParaRPr>
                    </a:p>
                  </a:txBody>
                  <a:tcPr marT="91425" marB="91425" marR="91425" marL="91425">
                    <a:lnL cap="flat" cmpd="sng" w="9525">
                      <a:solidFill>
                        <a:srgbClr val="9E9E9E"/>
                      </a:solidFill>
                      <a:prstDash val="solid"/>
                      <a:round/>
                      <a:headEnd len="sm" w="sm" type="none"/>
                      <a:tailEnd len="sm" w="sm" type="none"/>
                    </a:lnL>
                  </a:tcPr>
                </a:tc>
              </a:tr>
              <a:tr h="1581125">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solidFill>
                            <a:schemeClr val="dk1"/>
                          </a:solidFill>
                          <a:latin typeface="Barlow"/>
                          <a:ea typeface="Barlow"/>
                          <a:cs typeface="Barlow"/>
                          <a:sym typeface="Barlow"/>
                        </a:rPr>
                        <a:t>Science et technologie</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Proposer des explications et des solutions à des problèmes d’ordre scientifique ou technologique</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Mettre à profit les outils, objets et procédés de la science et de la technologie</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Communiquer à l’aide des langages en science et en technologie</a:t>
                      </a:r>
                      <a:endParaRPr sz="1000" u="none" cap="none" strike="noStrike">
                        <a:solidFill>
                          <a:schemeClr val="dk1"/>
                        </a:solidFill>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lnT cap="flat" cmpd="sng" w="9525">
                      <a:solidFill>
                        <a:srgbClr val="9E9E9E"/>
                      </a:solidFill>
                      <a:prstDash val="solid"/>
                      <a:round/>
                      <a:headEnd len="sm" w="sm" type="none"/>
                      <a:tailEnd len="sm" w="sm" type="none"/>
                    </a:lnT>
                  </a:tcPr>
                </a:tc>
                <a:tc>
                  <a:txBody>
                    <a:bodyPr/>
                    <a:lstStyle/>
                    <a:p>
                      <a:pPr indent="0" lvl="0" marL="0" marR="0" rtl="0" algn="l">
                        <a:lnSpc>
                          <a:spcPct val="115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Des situations en lien avec la démarche expérimentale, la conception de prototypes ou l’analyse d’objets techniques seront sélectionnées tout au long de l’année afin d’évaluer l’utilisation appropriée des connaissances. L’évaluation de la maitrise des connaissances se fera à l’aide de questions à choix multiples ou à réponses brèves.</a:t>
                      </a:r>
                      <a:endParaRPr sz="1000" u="none" cap="none" strike="noStrike">
                        <a:latin typeface="Barlow"/>
                        <a:ea typeface="Barlow"/>
                        <a:cs typeface="Barlow"/>
                        <a:sym typeface="Barlow"/>
                      </a:endParaRPr>
                    </a:p>
                  </a:txBody>
                  <a:tcPr marT="91425" marB="91425" marR="91425" marL="91425"/>
                </a:tc>
              </a:tr>
              <a:tr h="135100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solidFill>
                            <a:schemeClr val="dk1"/>
                          </a:solidFill>
                          <a:latin typeface="Barlow"/>
                          <a:ea typeface="Barlow"/>
                          <a:cs typeface="Barlow"/>
                          <a:sym typeface="Barlow"/>
                        </a:rPr>
                        <a:t>Géographie, histoire et éducation à la citoyenneté</a:t>
                      </a:r>
                      <a:endParaRPr sz="1300" u="none" cap="none" strike="noStrike">
                        <a:solidFill>
                          <a:schemeClr val="dk1"/>
                        </a:solidFill>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Lire l’organisation d’une société sur  son territoire</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Interpréter le changement dans une société et sur son territoire</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S’ouvrir à la diversité des sociétés et de leur territoire</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15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Des situations permettant de lire l’organisation des sociétés sur leur territoire, d’interpréter les changements sociaux et territoriaux et de reconnaitre la diversité entre les sociétés. L’évaluation des apprentissages se réalisera par l’utilisation appropriée des connaissances par le truchement des opérations intellectuelles : établir des faits, situer dans le temps et dans l’espace, caractériser un territoire, établir des comparaisons et établir des liens de causalité.</a:t>
                      </a:r>
                      <a:endParaRPr sz="1000" u="none" cap="none" strike="noStrike">
                        <a:solidFill>
                          <a:schemeClr val="dk1"/>
                        </a:solidFill>
                        <a:latin typeface="Barlow"/>
                        <a:ea typeface="Barlow"/>
                        <a:cs typeface="Barlow"/>
                        <a:sym typeface="Barlow"/>
                      </a:endParaRPr>
                    </a:p>
                  </a:txBody>
                  <a:tcPr marT="91425" marB="91425" marR="91425" marL="91425"/>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txBox="1"/>
          <p:nvPr/>
        </p:nvSpPr>
        <p:spPr>
          <a:xfrm>
            <a:off x="326581" y="242600"/>
            <a:ext cx="69885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Les compétences évaluées</a:t>
            </a:r>
            <a:endParaRPr b="0" i="0" sz="1400" u="none" cap="none" strike="noStrike">
              <a:solidFill>
                <a:srgbClr val="000000"/>
              </a:solidFill>
              <a:latin typeface="Arial"/>
              <a:ea typeface="Arial"/>
              <a:cs typeface="Arial"/>
              <a:sym typeface="Arial"/>
            </a:endParaRPr>
          </a:p>
        </p:txBody>
      </p:sp>
      <p:sp>
        <p:nvSpPr>
          <p:cNvPr id="162" name="Google Shape;162;p6"/>
          <p:cNvSpPr txBox="1"/>
          <p:nvPr/>
        </p:nvSpPr>
        <p:spPr>
          <a:xfrm>
            <a:off x="391886" y="827372"/>
            <a:ext cx="18228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5</a:t>
            </a:r>
            <a:r>
              <a:rPr b="1" baseline="30000" i="0" lang="es-ES" sz="1800" u="none" cap="none" strike="noStrike">
                <a:solidFill>
                  <a:srgbClr val="3F3F3F"/>
                </a:solidFill>
                <a:latin typeface="Barlow"/>
                <a:ea typeface="Barlow"/>
                <a:cs typeface="Barlow"/>
                <a:sym typeface="Barlow"/>
              </a:rPr>
              <a:t>e</a:t>
            </a:r>
            <a:r>
              <a:rPr b="1" i="0" lang="es-ES" sz="1800" u="none" cap="none" strike="noStrike">
                <a:solidFill>
                  <a:srgbClr val="3F3F3F"/>
                </a:solidFill>
                <a:latin typeface="Barlow"/>
                <a:ea typeface="Barlow"/>
                <a:cs typeface="Barlow"/>
                <a:sym typeface="Barlow"/>
              </a:rPr>
              <a:t> année</a:t>
            </a:r>
            <a:endParaRPr b="1" i="0" sz="1400" u="none" cap="none" strike="noStrike">
              <a:solidFill>
                <a:srgbClr val="000000"/>
              </a:solidFill>
              <a:latin typeface="Arial"/>
              <a:ea typeface="Arial"/>
              <a:cs typeface="Arial"/>
              <a:sym typeface="Arial"/>
            </a:endParaRPr>
          </a:p>
        </p:txBody>
      </p:sp>
      <p:cxnSp>
        <p:nvCxnSpPr>
          <p:cNvPr id="163" name="Google Shape;163;p6"/>
          <p:cNvCxnSpPr/>
          <p:nvPr/>
        </p:nvCxnSpPr>
        <p:spPr>
          <a:xfrm>
            <a:off x="391868" y="1196695"/>
            <a:ext cx="1229100" cy="0"/>
          </a:xfrm>
          <a:prstGeom prst="straightConnector1">
            <a:avLst/>
          </a:prstGeom>
          <a:noFill/>
          <a:ln cap="flat" cmpd="sng" w="19050">
            <a:solidFill>
              <a:srgbClr val="7DC39E"/>
            </a:solidFill>
            <a:prstDash val="solid"/>
            <a:miter lim="800000"/>
            <a:headEnd len="sm" w="sm" type="none"/>
            <a:tailEnd len="sm" w="sm" type="none"/>
          </a:ln>
        </p:spPr>
      </p:cxnSp>
      <p:graphicFrame>
        <p:nvGraphicFramePr>
          <p:cNvPr id="164" name="Google Shape;164;p6"/>
          <p:cNvGraphicFramePr/>
          <p:nvPr/>
        </p:nvGraphicFramePr>
        <p:xfrm>
          <a:off x="391875" y="1315575"/>
          <a:ext cx="3000000" cy="3000000"/>
        </p:xfrm>
        <a:graphic>
          <a:graphicData uri="http://schemas.openxmlformats.org/drawingml/2006/table">
            <a:tbl>
              <a:tblPr>
                <a:noFill/>
                <a:tableStyleId>{50EA8EBD-737C-41D0-B0F2-6B9D6E5D028A}</a:tableStyleId>
              </a:tblPr>
              <a:tblGrid>
                <a:gridCol w="1433975"/>
                <a:gridCol w="2316475"/>
                <a:gridCol w="965200"/>
                <a:gridCol w="965200"/>
                <a:gridCol w="965200"/>
                <a:gridCol w="4641050"/>
              </a:tblGrid>
              <a:tr h="60380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Disciplines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Compétences</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1</a:t>
                      </a:r>
                      <a:r>
                        <a:rPr baseline="30000" lang="es-ES" sz="1300" u="none" cap="none" strike="noStrike">
                          <a:latin typeface="Barlow"/>
                          <a:ea typeface="Barlow"/>
                          <a:cs typeface="Barlow"/>
                          <a:sym typeface="Barlow"/>
                        </a:rPr>
                        <a:t>re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(20 %)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3</a:t>
                      </a:r>
                      <a:r>
                        <a:rPr baseline="30000" lang="es-ES" sz="1300" u="none" cap="none" strike="noStrike">
                          <a:latin typeface="Barlow"/>
                          <a:ea typeface="Barlow"/>
                          <a:cs typeface="Barlow"/>
                          <a:sym typeface="Barlow"/>
                        </a:rPr>
                        <a:t>e</a:t>
                      </a:r>
                      <a:r>
                        <a:rPr lang="es-ES" sz="1300" u="none" cap="none" strike="noStrike">
                          <a:latin typeface="Barlow"/>
                          <a:ea typeface="Barlow"/>
                          <a:cs typeface="Barlow"/>
                          <a:sym typeface="Barlow"/>
                        </a:rPr>
                        <a:t> étape</a:t>
                      </a:r>
                      <a:endParaRPr sz="1300" u="none" cap="none" strike="noStrike">
                        <a:latin typeface="Barlow"/>
                        <a:ea typeface="Barlow"/>
                        <a:cs typeface="Barlow"/>
                        <a:sym typeface="Barlow"/>
                      </a:endParaRPr>
                    </a:p>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(60 %)</a:t>
                      </a:r>
                      <a:endParaRPr sz="13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Nature des évaluations</a:t>
                      </a:r>
                      <a:endParaRPr sz="1300" u="none" cap="none" strike="noStrike">
                        <a:latin typeface="Barlow"/>
                        <a:ea typeface="Barlow"/>
                        <a:cs typeface="Barlow"/>
                        <a:sym typeface="Barlow"/>
                      </a:endParaRPr>
                    </a:p>
                    <a:p>
                      <a:pPr indent="0" lvl="0" marL="0" marR="0" rtl="0" algn="just">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txBody>
                  <a:tcPr marT="91425" marB="91425" marR="91425" marL="91425"/>
                </a:tc>
              </a:tr>
              <a:tr h="1165850">
                <a:tc>
                  <a:txBody>
                    <a:bodyPr/>
                    <a:lstStyle/>
                    <a:p>
                      <a:pPr indent="0" lvl="0" marL="0" marR="0" rtl="0" algn="ctr">
                        <a:lnSpc>
                          <a:spcPct val="100000"/>
                        </a:lnSpc>
                        <a:spcBef>
                          <a:spcPts val="0"/>
                        </a:spcBef>
                        <a:spcAft>
                          <a:spcPts val="0"/>
                        </a:spcAft>
                        <a:buClr>
                          <a:srgbClr val="000000"/>
                        </a:buClr>
                        <a:buSzPts val="1200"/>
                        <a:buFont typeface="Arial"/>
                        <a:buNone/>
                      </a:pPr>
                      <a:r>
                        <a:rPr lang="es-ES" sz="1200" u="none" cap="none" strike="noStrike">
                          <a:latin typeface="Barlow"/>
                          <a:ea typeface="Barlow"/>
                          <a:cs typeface="Barlow"/>
                          <a:sym typeface="Barlow"/>
                        </a:rPr>
                        <a:t>Culture et citoyenneté québécoise</a:t>
                      </a:r>
                      <a:endParaRPr sz="12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Réfléchir de façon critique sur des réalités culturelles</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chemeClr val="dk1"/>
                        </a:buClr>
                        <a:buSzPts val="1100"/>
                        <a:buFont typeface="Arial"/>
                        <a:buNone/>
                      </a:pPr>
                      <a:r>
                        <a:rPr lang="es-ES" sz="1000" u="none" cap="none" strike="noStrike">
                          <a:solidFill>
                            <a:schemeClr val="dk1"/>
                          </a:solidFill>
                          <a:latin typeface="Barlow"/>
                          <a:ea typeface="Barlow"/>
                          <a:cs typeface="Barlow"/>
                          <a:sym typeface="Barlow"/>
                        </a:rPr>
                        <a:t>Discussion/conversation/narration autour d’albums jeunesse, journal de bord, entrevue, table ronde, débat, délibération, entretien, création de questionnaires ou de sondages pour réfléchir de façon critique sur des réalités culturelles.</a:t>
                      </a:r>
                      <a:endParaRPr sz="1000" u="none" cap="none" strike="noStrike">
                        <a:latin typeface="Barlow"/>
                        <a:ea typeface="Barlow"/>
                        <a:cs typeface="Barlow"/>
                        <a:sym typeface="Barlow"/>
                      </a:endParaRPr>
                    </a:p>
                  </a:txBody>
                  <a:tcPr marT="91425" marB="91425" marR="91425" marL="91425"/>
                </a:tc>
              </a:tr>
              <a:tr h="1165850">
                <a:tc>
                  <a:txBody>
                    <a:bodyPr/>
                    <a:lstStyle/>
                    <a:p>
                      <a:pPr indent="0" lvl="0" marL="0" marR="0" rtl="0" algn="ctr">
                        <a:lnSpc>
                          <a:spcPct val="100000"/>
                        </a:lnSpc>
                        <a:spcBef>
                          <a:spcPts val="0"/>
                        </a:spcBef>
                        <a:spcAft>
                          <a:spcPts val="0"/>
                        </a:spcAft>
                        <a:buClr>
                          <a:srgbClr val="000000"/>
                        </a:buClr>
                        <a:buSzPts val="1200"/>
                        <a:buFont typeface="Arial"/>
                        <a:buNone/>
                      </a:pPr>
                      <a:r>
                        <a:rPr lang="es-ES" sz="1200" u="none" cap="none" strike="noStrike">
                          <a:latin typeface="Barlow"/>
                          <a:ea typeface="Barlow"/>
                          <a:cs typeface="Barlow"/>
                          <a:sym typeface="Barlow"/>
                        </a:rPr>
                        <a:t> Arts plastiques</a:t>
                      </a:r>
                      <a:endParaRPr sz="12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Création d’images personnelles ou médiatiques (70 %)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Appréciation d’images (30 %)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Différents contextes tels que des projets de création d’oeuvres personnelles ou médiatiques ainsi que l’appréciation d’oeuvres par la critique et l’analyse.</a:t>
                      </a:r>
                      <a:endParaRPr sz="1000" u="none" cap="none" strike="noStrike">
                        <a:latin typeface="Barlow"/>
                        <a:ea typeface="Barlow"/>
                        <a:cs typeface="Barlow"/>
                        <a:sym typeface="Barlow"/>
                      </a:endParaRPr>
                    </a:p>
                  </a:txBody>
                  <a:tcPr marT="91425" marB="91425" marR="91425" marL="91425"/>
                </a:tc>
              </a:tr>
              <a:tr h="116585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Musique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Interprétation et création de pièces musicales ou vocales (70%)</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latin typeface="Barlow"/>
                          <a:ea typeface="Barlow"/>
                          <a:cs typeface="Barlow"/>
                          <a:sym typeface="Barlow"/>
                        </a:rPr>
                        <a:t>Appréciation de pièces musicales ou vocales (30%)</a:t>
                      </a:r>
                      <a:endParaRPr sz="1000" u="none" cap="none" strike="noStrike">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ctr">
                        <a:lnSpc>
                          <a:spcPct val="100000"/>
                        </a:lnSpc>
                        <a:spcBef>
                          <a:spcPts val="0"/>
                        </a:spcBef>
                        <a:spcAft>
                          <a:spcPts val="0"/>
                        </a:spcAft>
                        <a:buClr>
                          <a:srgbClr val="000000"/>
                        </a:buClr>
                        <a:buSzPts val="1400"/>
                        <a:buFont typeface="Arial"/>
                        <a:buNone/>
                      </a:pPr>
                      <a:r>
                        <a:rPr lang="es-ES" sz="1400" u="none" cap="none" strike="noStrike">
                          <a:solidFill>
                            <a:schemeClr val="dk1"/>
                          </a:solidFill>
                        </a:rPr>
                        <a:t>✓</a:t>
                      </a:r>
                      <a:endParaRPr sz="1400" u="none" cap="none" strike="noStrike"/>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Différents contextes tels que les projets d’interprétation et d’appréciation de pièces musicales ou vocales ainsi que des projets de création tels que la sonorisation, l’arrangement musical, l’improvisation ou la composition de pièces permettront de rendre compte de l’acquisition des connaissances et du développement des compétences.</a:t>
                      </a:r>
                      <a:endParaRPr sz="1000" u="none" cap="none" strike="noStrike">
                        <a:latin typeface="Barlow"/>
                        <a:ea typeface="Barlow"/>
                        <a:cs typeface="Barlow"/>
                        <a:sym typeface="Barlow"/>
                      </a:endParaRPr>
                    </a:p>
                  </a:txBody>
                  <a:tcPr marT="91425" marB="91425" marR="91425" marL="91425"/>
                </a:tc>
              </a:tr>
              <a:tr h="1165850">
                <a:tc>
                  <a:txBody>
                    <a:bodyPr/>
                    <a:lstStyle/>
                    <a:p>
                      <a:pPr indent="0" lvl="0" marL="0" marR="0" rtl="0" algn="ctr">
                        <a:lnSpc>
                          <a:spcPct val="100000"/>
                        </a:lnSpc>
                        <a:spcBef>
                          <a:spcPts val="0"/>
                        </a:spcBef>
                        <a:spcAft>
                          <a:spcPts val="0"/>
                        </a:spcAft>
                        <a:buClr>
                          <a:srgbClr val="000000"/>
                        </a:buClr>
                        <a:buSzPts val="1300"/>
                        <a:buFont typeface="Arial"/>
                        <a:buNone/>
                      </a:pPr>
                      <a:r>
                        <a:rPr lang="es-ES" sz="1300" u="none" cap="none" strike="noStrike">
                          <a:latin typeface="Barlow"/>
                          <a:ea typeface="Barlow"/>
                          <a:cs typeface="Barlow"/>
                          <a:sym typeface="Barlow"/>
                        </a:rPr>
                        <a:t>Éducation physique</a:t>
                      </a:r>
                      <a:endParaRPr sz="1300" u="none" cap="none" strike="noStrike">
                        <a:latin typeface="Barlow"/>
                        <a:ea typeface="Barlow"/>
                        <a:cs typeface="Barlow"/>
                        <a:sym typeface="Barlow"/>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Agir dans divers contextes d’activités physiques</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Interagir dans divers contextes de pratiques physiques</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500"/>
                        <a:buFont typeface="Arial"/>
                        <a:buNone/>
                      </a:pPr>
                      <a:r>
                        <a:t/>
                      </a:r>
                      <a:endParaRPr sz="5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Adopter un mode de vie sain et actif</a:t>
                      </a:r>
                      <a:endParaRPr sz="1000" u="none" cap="none" strike="noStrike">
                        <a:solidFill>
                          <a:schemeClr val="dk1"/>
                        </a:solidFill>
                        <a:latin typeface="Barlow"/>
                        <a:ea typeface="Barlow"/>
                        <a:cs typeface="Barlow"/>
                        <a:sym typeface="Barlow"/>
                      </a:endParaRPr>
                    </a:p>
                    <a:p>
                      <a:pPr indent="0" lvl="0" marL="0" marR="0" rtl="0" algn="l">
                        <a:lnSpc>
                          <a:spcPct val="100000"/>
                        </a:lnSpc>
                        <a:spcBef>
                          <a:spcPts val="0"/>
                        </a:spcBef>
                        <a:spcAft>
                          <a:spcPts val="0"/>
                        </a:spcAft>
                        <a:buClr>
                          <a:srgbClr val="000000"/>
                        </a:buClr>
                        <a:buSzPts val="1000"/>
                        <a:buFont typeface="Arial"/>
                        <a:buNone/>
                      </a:pPr>
                      <a:r>
                        <a:t/>
                      </a:r>
                      <a:endParaRPr sz="1000" u="none" cap="none" strike="noStrike">
                        <a:solidFill>
                          <a:schemeClr val="dk1"/>
                        </a:solidFill>
                        <a:latin typeface="Barlow"/>
                        <a:ea typeface="Barlow"/>
                        <a:cs typeface="Barlow"/>
                        <a:sym typeface="Barlow"/>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t/>
                      </a:r>
                      <a:endParaRPr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b="1" sz="1400" u="none" cap="none" strike="noStrike">
                        <a:solidFill>
                          <a:schemeClr val="dk1"/>
                        </a:solidFill>
                      </a:endParaRPr>
                    </a:p>
                  </a:txBody>
                  <a:tcPr marT="91425" marB="91425" marR="91425" marL="91425"/>
                </a:tc>
                <a:tc>
                  <a:txBody>
                    <a:bodyPr/>
                    <a:lstStyle/>
                    <a:p>
                      <a:pPr indent="0" lvl="0" marL="0" marR="0" rtl="0" algn="ctr">
                        <a:lnSpc>
                          <a:spcPct val="100000"/>
                        </a:lnSpc>
                        <a:spcBef>
                          <a:spcPts val="0"/>
                        </a:spcBef>
                        <a:spcAft>
                          <a:spcPts val="0"/>
                        </a:spcAft>
                        <a:buClr>
                          <a:schemeClr val="dk1"/>
                        </a:buClr>
                        <a:buSzPts val="1100"/>
                        <a:buFont typeface="Arial"/>
                        <a:buNone/>
                      </a:pPr>
                      <a:r>
                        <a:rPr lang="es-ES" sz="1400" u="none" cap="none" strike="noStrike">
                          <a:solidFill>
                            <a:schemeClr val="dk1"/>
                          </a:solidFill>
                        </a:rPr>
                        <a:t>✓</a:t>
                      </a:r>
                      <a:endParaRPr sz="1400" u="none" cap="none" strike="noStrike">
                        <a:solidFill>
                          <a:schemeClr val="dk1"/>
                        </a:solidFill>
                      </a:endParaRPr>
                    </a:p>
                  </a:txBody>
                  <a:tcPr marT="91425" marB="91425" marR="91425" marL="91425"/>
                </a:tc>
                <a:tc>
                  <a:txBody>
                    <a:bodyPr/>
                    <a:lstStyle/>
                    <a:p>
                      <a:pPr indent="0" lvl="0" marL="0" marR="0" rtl="0" algn="l">
                        <a:lnSpc>
                          <a:spcPct val="100000"/>
                        </a:lnSpc>
                        <a:spcBef>
                          <a:spcPts val="0"/>
                        </a:spcBef>
                        <a:spcAft>
                          <a:spcPts val="0"/>
                        </a:spcAft>
                        <a:buClr>
                          <a:srgbClr val="000000"/>
                        </a:buClr>
                        <a:buSzPts val="1000"/>
                        <a:buFont typeface="Arial"/>
                        <a:buNone/>
                      </a:pPr>
                      <a:r>
                        <a:rPr lang="es-ES" sz="1000" u="none" cap="none" strike="noStrike">
                          <a:solidFill>
                            <a:schemeClr val="dk1"/>
                          </a:solidFill>
                          <a:latin typeface="Barlow"/>
                          <a:ea typeface="Barlow"/>
                          <a:cs typeface="Barlow"/>
                          <a:sym typeface="Barlow"/>
                        </a:rPr>
                        <a:t>Tout au long de l'année, l'enseignant vérifie l'acquisition des connaissances, des savoir-faire et des savoir-être nécessaires au développement des compétences à travers différents moyens d'action. Il propose aussi aux élèves des situations d'apprentissage et d'évaluation afin de porter un jugement sur leur niveau de développement des compétences.</a:t>
                      </a:r>
                      <a:endParaRPr sz="1000" u="none" cap="none" strike="noStrike">
                        <a:latin typeface="Barlow"/>
                        <a:ea typeface="Barlow"/>
                        <a:cs typeface="Barlow"/>
                        <a:sym typeface="Barlow"/>
                      </a:endParaRPr>
                    </a:p>
                  </a:txBody>
                  <a:tcPr marT="91425" marB="91425" marR="91425" marL="91425"/>
                </a:tc>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7"/>
          <p:cNvSpPr txBox="1"/>
          <p:nvPr/>
        </p:nvSpPr>
        <p:spPr>
          <a:xfrm>
            <a:off x="326575" y="242600"/>
            <a:ext cx="5769300" cy="5847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3200"/>
              <a:buFont typeface="Arial"/>
              <a:buNone/>
            </a:pPr>
            <a:r>
              <a:rPr b="0" i="0" lang="es-ES" sz="3200" u="none" cap="none" strike="noStrike">
                <a:solidFill>
                  <a:srgbClr val="3F3F3F"/>
                </a:solidFill>
                <a:latin typeface="Barlow"/>
                <a:ea typeface="Barlow"/>
                <a:cs typeface="Barlow"/>
                <a:sym typeface="Barlow"/>
              </a:rPr>
              <a:t>ÉVALUATIONS OBLIGATOIRES  </a:t>
            </a:r>
            <a:endParaRPr b="0" i="0" sz="1400" u="none" cap="none" strike="noStrike">
              <a:solidFill>
                <a:srgbClr val="000000"/>
              </a:solidFill>
              <a:latin typeface="Arial"/>
              <a:ea typeface="Arial"/>
              <a:cs typeface="Arial"/>
              <a:sym typeface="Arial"/>
            </a:endParaRPr>
          </a:p>
        </p:txBody>
      </p:sp>
      <p:sp>
        <p:nvSpPr>
          <p:cNvPr id="170" name="Google Shape;170;p7"/>
          <p:cNvSpPr txBox="1"/>
          <p:nvPr/>
        </p:nvSpPr>
        <p:spPr>
          <a:xfrm>
            <a:off x="391850" y="827375"/>
            <a:ext cx="4983600" cy="3693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rPr b="1" i="0" lang="es-ES" sz="1800" u="none" cap="none" strike="noStrike">
                <a:solidFill>
                  <a:srgbClr val="3F3F3F"/>
                </a:solidFill>
                <a:latin typeface="Barlow"/>
                <a:ea typeface="Barlow"/>
                <a:cs typeface="Barlow"/>
                <a:sym typeface="Barlow"/>
              </a:rPr>
              <a:t>TRAITEMENT DES ABSENCES</a:t>
            </a:r>
            <a:endParaRPr b="1" i="0" sz="1400" u="none" cap="none" strike="noStrike">
              <a:solidFill>
                <a:srgbClr val="000000"/>
              </a:solidFill>
              <a:latin typeface="Arial"/>
              <a:ea typeface="Arial"/>
              <a:cs typeface="Arial"/>
              <a:sym typeface="Arial"/>
            </a:endParaRPr>
          </a:p>
        </p:txBody>
      </p:sp>
      <p:cxnSp>
        <p:nvCxnSpPr>
          <p:cNvPr id="171" name="Google Shape;171;p7"/>
          <p:cNvCxnSpPr/>
          <p:nvPr/>
        </p:nvCxnSpPr>
        <p:spPr>
          <a:xfrm>
            <a:off x="506279" y="1362270"/>
            <a:ext cx="1229100" cy="0"/>
          </a:xfrm>
          <a:prstGeom prst="straightConnector1">
            <a:avLst/>
          </a:prstGeom>
          <a:noFill/>
          <a:ln cap="flat" cmpd="sng" w="19050">
            <a:solidFill>
              <a:srgbClr val="E9C354"/>
            </a:solidFill>
            <a:prstDash val="solid"/>
            <a:miter lim="800000"/>
            <a:headEnd len="sm" w="sm" type="none"/>
            <a:tailEnd len="sm" w="sm" type="none"/>
          </a:ln>
        </p:spPr>
      </p:cxnSp>
      <p:sp>
        <p:nvSpPr>
          <p:cNvPr id="172" name="Google Shape;172;p7"/>
          <p:cNvSpPr txBox="1"/>
          <p:nvPr/>
        </p:nvSpPr>
        <p:spPr>
          <a:xfrm>
            <a:off x="497700" y="2205150"/>
            <a:ext cx="11196600" cy="1389900"/>
          </a:xfrm>
          <a:prstGeom prst="rect">
            <a:avLst/>
          </a:prstGeom>
          <a:noFill/>
          <a:ln>
            <a:noFill/>
          </a:ln>
        </p:spPr>
        <p:txBody>
          <a:bodyPr anchorCtr="0" anchor="t" bIns="45700" lIns="91425" spcFirstLastPara="1" rIns="91425" wrap="square" tIns="45700">
            <a:noAutofit/>
          </a:bodyPr>
          <a:lstStyle/>
          <a:p>
            <a:pPr indent="0" lvl="0" marL="0" marR="0" rtl="0" algn="just">
              <a:lnSpc>
                <a:spcPct val="100000"/>
              </a:lnSpc>
              <a:spcBef>
                <a:spcPts val="0"/>
              </a:spcBef>
              <a:spcAft>
                <a:spcPts val="0"/>
              </a:spcAft>
              <a:buClr>
                <a:schemeClr val="dk1"/>
              </a:buClr>
              <a:buSzPts val="1600"/>
              <a:buFont typeface="Arial"/>
              <a:buNone/>
            </a:pPr>
            <a:r>
              <a:rPr b="0" i="0" lang="es-ES" sz="1600" u="none" cap="none" strike="noStrike">
                <a:solidFill>
                  <a:schemeClr val="lt1"/>
                </a:solidFill>
                <a:latin typeface="Barlow"/>
                <a:ea typeface="Barlow"/>
                <a:cs typeface="Barlow"/>
                <a:sym typeface="Barlow"/>
              </a:rPr>
              <a:t>La présence des élèves est obligatoire lors d’une d’évaluation. Un voyage, la participation à une activité sportive ou culturelle </a:t>
            </a:r>
            <a:r>
              <a:rPr b="1" i="0" lang="es-ES" sz="1600" u="none" cap="none" strike="noStrike">
                <a:solidFill>
                  <a:schemeClr val="lt1"/>
                </a:solidFill>
                <a:latin typeface="Barlow"/>
                <a:ea typeface="Barlow"/>
                <a:cs typeface="Barlow"/>
                <a:sym typeface="Barlow"/>
              </a:rPr>
              <a:t>ne saurait justifier une absence à une évaluation obligatoire. </a:t>
            </a:r>
            <a:r>
              <a:rPr b="0" i="0" lang="es-ES" sz="1600" u="none" cap="none" strike="noStrike">
                <a:solidFill>
                  <a:schemeClr val="lt1"/>
                </a:solidFill>
                <a:latin typeface="Barlow"/>
                <a:ea typeface="Barlow"/>
                <a:cs typeface="Barlow"/>
                <a:sym typeface="Barlow"/>
              </a:rPr>
              <a:t>Ainsi, l’élève qui ne se présenterait pas à une évaluation obligatoire sans motif reconnu doit être considéré comme absent. Cette absence sera traitée conformément aux normes et modalités d’évaluation approuvées par la direction d’école et dans le cas d’une épreuve ministérielle, selon le Guide de Sanction des études  ou une Info-Sanction s’il y a lieu.</a:t>
            </a:r>
            <a:endParaRPr b="0" i="0" sz="1600" u="none" cap="none" strike="noStrike">
              <a:solidFill>
                <a:schemeClr val="lt1"/>
              </a:solidFill>
              <a:latin typeface="Barlow"/>
              <a:ea typeface="Barlow"/>
              <a:cs typeface="Barlow"/>
              <a:sym typeface="Barlow"/>
            </a:endParaRPr>
          </a:p>
          <a:p>
            <a:pPr indent="0" lvl="0" marL="0" marR="0" rtl="0" algn="just">
              <a:lnSpc>
                <a:spcPct val="100000"/>
              </a:lnSpc>
              <a:spcBef>
                <a:spcPts val="0"/>
              </a:spcBef>
              <a:spcAft>
                <a:spcPts val="0"/>
              </a:spcAft>
              <a:buClr>
                <a:schemeClr val="dk1"/>
              </a:buClr>
              <a:buSzPts val="1600"/>
              <a:buFont typeface="Arial"/>
              <a:buNone/>
            </a:pPr>
            <a:r>
              <a:t/>
            </a:r>
            <a:endParaRPr b="0" i="0" sz="1600" u="none" cap="none" strike="noStrike">
              <a:solidFill>
                <a:schemeClr val="lt1"/>
              </a:solidFill>
              <a:latin typeface="Barlow"/>
              <a:ea typeface="Barlow"/>
              <a:cs typeface="Barlow"/>
              <a:sym typeface="Barlow"/>
            </a:endParaRPr>
          </a:p>
        </p:txBody>
      </p:sp>
      <p:grpSp>
        <p:nvGrpSpPr>
          <p:cNvPr id="173" name="Google Shape;173;p7"/>
          <p:cNvGrpSpPr/>
          <p:nvPr/>
        </p:nvGrpSpPr>
        <p:grpSpPr>
          <a:xfrm>
            <a:off x="9574662" y="4630398"/>
            <a:ext cx="1774768" cy="1728347"/>
            <a:chOff x="3171000" y="4021950"/>
            <a:chExt cx="268100" cy="265875"/>
          </a:xfrm>
        </p:grpSpPr>
        <p:sp>
          <p:nvSpPr>
            <p:cNvPr id="174" name="Google Shape;174;p7"/>
            <p:cNvSpPr/>
            <p:nvPr/>
          </p:nvSpPr>
          <p:spPr>
            <a:xfrm>
              <a:off x="3171000" y="4058525"/>
              <a:ext cx="230200" cy="229300"/>
            </a:xfrm>
            <a:custGeom>
              <a:rect b="b" l="l" r="r" t="t"/>
              <a:pathLst>
                <a:path extrusionOk="0" h="9172" w="9208">
                  <a:moveTo>
                    <a:pt x="1782" y="6720"/>
                  </a:moveTo>
                  <a:cubicBezTo>
                    <a:pt x="1957" y="6720"/>
                    <a:pt x="2130" y="6787"/>
                    <a:pt x="2266" y="6923"/>
                  </a:cubicBezTo>
                  <a:cubicBezTo>
                    <a:pt x="2534" y="7191"/>
                    <a:pt x="2534" y="7619"/>
                    <a:pt x="2266" y="7869"/>
                  </a:cubicBezTo>
                  <a:lnTo>
                    <a:pt x="1142" y="8244"/>
                  </a:lnTo>
                  <a:lnTo>
                    <a:pt x="928" y="8047"/>
                  </a:lnTo>
                  <a:lnTo>
                    <a:pt x="1303" y="6905"/>
                  </a:lnTo>
                  <a:cubicBezTo>
                    <a:pt x="1443" y="6783"/>
                    <a:pt x="1614" y="6720"/>
                    <a:pt x="1782" y="6720"/>
                  </a:cubicBezTo>
                  <a:close/>
                  <a:moveTo>
                    <a:pt x="7494" y="0"/>
                  </a:moveTo>
                  <a:lnTo>
                    <a:pt x="839" y="6656"/>
                  </a:lnTo>
                  <a:lnTo>
                    <a:pt x="0" y="9171"/>
                  </a:lnTo>
                  <a:lnTo>
                    <a:pt x="2552" y="8333"/>
                  </a:lnTo>
                  <a:lnTo>
                    <a:pt x="9207" y="1695"/>
                  </a:lnTo>
                  <a:lnTo>
                    <a:pt x="7494" y="0"/>
                  </a:lnTo>
                  <a:close/>
                </a:path>
              </a:pathLst>
            </a:custGeom>
            <a:solidFill>
              <a:srgbClr val="91E3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5" name="Google Shape;175;p7"/>
            <p:cNvSpPr/>
            <p:nvPr/>
          </p:nvSpPr>
          <p:spPr>
            <a:xfrm>
              <a:off x="3367725" y="4021950"/>
              <a:ext cx="71375" cy="69150"/>
            </a:xfrm>
            <a:custGeom>
              <a:rect b="b" l="l" r="r" t="t"/>
              <a:pathLst>
                <a:path extrusionOk="0" h="2766" w="2855">
                  <a:moveTo>
                    <a:pt x="1320" y="0"/>
                  </a:moveTo>
                  <a:cubicBezTo>
                    <a:pt x="1187" y="0"/>
                    <a:pt x="1053" y="54"/>
                    <a:pt x="946" y="161"/>
                  </a:cubicBezTo>
                  <a:lnTo>
                    <a:pt x="0" y="1089"/>
                  </a:lnTo>
                  <a:lnTo>
                    <a:pt x="1695" y="2766"/>
                  </a:lnTo>
                  <a:lnTo>
                    <a:pt x="2623" y="1838"/>
                  </a:lnTo>
                  <a:cubicBezTo>
                    <a:pt x="2855" y="1642"/>
                    <a:pt x="2855" y="1303"/>
                    <a:pt x="2641" y="1106"/>
                  </a:cubicBezTo>
                  <a:lnTo>
                    <a:pt x="1695" y="161"/>
                  </a:lnTo>
                  <a:cubicBezTo>
                    <a:pt x="1588" y="54"/>
                    <a:pt x="1454" y="0"/>
                    <a:pt x="1320" y="0"/>
                  </a:cubicBezTo>
                  <a:close/>
                </a:path>
              </a:pathLst>
            </a:custGeom>
            <a:solidFill>
              <a:srgbClr val="91E3B7"/>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76" name="Google Shape;176;p7"/>
          <p:cNvSpPr/>
          <p:nvPr/>
        </p:nvSpPr>
        <p:spPr>
          <a:xfrm>
            <a:off x="6625765" y="4415723"/>
            <a:ext cx="1975514" cy="1943029"/>
          </a:xfrm>
          <a:custGeom>
            <a:rect b="b" l="l" r="r" t="t"/>
            <a:pathLst>
              <a:path extrusionOk="0" h="11956" w="11937">
                <a:moveTo>
                  <a:pt x="9225" y="1125"/>
                </a:moveTo>
                <a:lnTo>
                  <a:pt x="10831" y="2730"/>
                </a:lnTo>
                <a:lnTo>
                  <a:pt x="9814" y="3747"/>
                </a:lnTo>
                <a:lnTo>
                  <a:pt x="8975" y="2927"/>
                </a:lnTo>
                <a:lnTo>
                  <a:pt x="8583" y="3301"/>
                </a:lnTo>
                <a:lnTo>
                  <a:pt x="9421" y="4140"/>
                </a:lnTo>
                <a:lnTo>
                  <a:pt x="8368" y="5175"/>
                </a:lnTo>
                <a:lnTo>
                  <a:pt x="7548" y="4354"/>
                </a:lnTo>
                <a:lnTo>
                  <a:pt x="7173" y="4729"/>
                </a:lnTo>
                <a:lnTo>
                  <a:pt x="8012" y="5550"/>
                </a:lnTo>
                <a:lnTo>
                  <a:pt x="6977" y="6584"/>
                </a:lnTo>
                <a:lnTo>
                  <a:pt x="6138" y="5764"/>
                </a:lnTo>
                <a:lnTo>
                  <a:pt x="5763" y="6138"/>
                </a:lnTo>
                <a:lnTo>
                  <a:pt x="6602" y="6959"/>
                </a:lnTo>
                <a:lnTo>
                  <a:pt x="5549" y="7994"/>
                </a:lnTo>
                <a:lnTo>
                  <a:pt x="4728" y="7173"/>
                </a:lnTo>
                <a:lnTo>
                  <a:pt x="4354" y="7548"/>
                </a:lnTo>
                <a:lnTo>
                  <a:pt x="5175" y="8369"/>
                </a:lnTo>
                <a:lnTo>
                  <a:pt x="4140" y="9404"/>
                </a:lnTo>
                <a:lnTo>
                  <a:pt x="3319" y="8583"/>
                </a:lnTo>
                <a:lnTo>
                  <a:pt x="2944" y="8958"/>
                </a:lnTo>
                <a:lnTo>
                  <a:pt x="3765" y="9778"/>
                </a:lnTo>
                <a:lnTo>
                  <a:pt x="2748" y="10795"/>
                </a:lnTo>
                <a:lnTo>
                  <a:pt x="1160" y="9207"/>
                </a:lnTo>
                <a:lnTo>
                  <a:pt x="9225" y="1125"/>
                </a:lnTo>
                <a:close/>
                <a:moveTo>
                  <a:pt x="9225" y="1"/>
                </a:moveTo>
                <a:lnTo>
                  <a:pt x="0" y="9225"/>
                </a:lnTo>
                <a:lnTo>
                  <a:pt x="2730" y="11955"/>
                </a:lnTo>
                <a:lnTo>
                  <a:pt x="11937" y="2748"/>
                </a:lnTo>
                <a:lnTo>
                  <a:pt x="9225" y="1"/>
                </a:lnTo>
                <a:close/>
              </a:path>
            </a:pathLst>
          </a:custGeom>
          <a:solidFill>
            <a:srgbClr val="F9CB9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p7"/>
          <p:cNvSpPr/>
          <p:nvPr/>
        </p:nvSpPr>
        <p:spPr>
          <a:xfrm>
            <a:off x="3612536" y="4521270"/>
            <a:ext cx="1763018" cy="1731922"/>
          </a:xfrm>
          <a:custGeom>
            <a:rect b="b" l="l" r="r" t="t"/>
            <a:pathLst>
              <a:path extrusionOk="0" h="10657" w="10653">
                <a:moveTo>
                  <a:pt x="6254" y="823"/>
                </a:moveTo>
                <a:cubicBezTo>
                  <a:pt x="6352" y="823"/>
                  <a:pt x="6452" y="841"/>
                  <a:pt x="6549" y="879"/>
                </a:cubicBezTo>
                <a:cubicBezTo>
                  <a:pt x="6959" y="1040"/>
                  <a:pt x="7155" y="1504"/>
                  <a:pt x="6977" y="1914"/>
                </a:cubicBezTo>
                <a:cubicBezTo>
                  <a:pt x="6867" y="2217"/>
                  <a:pt x="6554" y="2414"/>
                  <a:pt x="6237" y="2414"/>
                </a:cubicBezTo>
                <a:cubicBezTo>
                  <a:pt x="6143" y="2414"/>
                  <a:pt x="6049" y="2397"/>
                  <a:pt x="5960" y="2360"/>
                </a:cubicBezTo>
                <a:cubicBezTo>
                  <a:pt x="5532" y="2200"/>
                  <a:pt x="5353" y="1736"/>
                  <a:pt x="5514" y="1325"/>
                </a:cubicBezTo>
                <a:cubicBezTo>
                  <a:pt x="5636" y="1012"/>
                  <a:pt x="5936" y="823"/>
                  <a:pt x="6254" y="823"/>
                </a:cubicBezTo>
                <a:close/>
                <a:moveTo>
                  <a:pt x="9047" y="3609"/>
                </a:moveTo>
                <a:cubicBezTo>
                  <a:pt x="9493" y="3609"/>
                  <a:pt x="9849" y="3966"/>
                  <a:pt x="9849" y="4394"/>
                </a:cubicBezTo>
                <a:cubicBezTo>
                  <a:pt x="9849" y="4840"/>
                  <a:pt x="9493" y="5197"/>
                  <a:pt x="9047" y="5197"/>
                </a:cubicBezTo>
                <a:cubicBezTo>
                  <a:pt x="8618" y="5197"/>
                  <a:pt x="8244" y="4840"/>
                  <a:pt x="8244" y="4394"/>
                </a:cubicBezTo>
                <a:cubicBezTo>
                  <a:pt x="8244" y="3966"/>
                  <a:pt x="8618" y="3609"/>
                  <a:pt x="9047" y="3609"/>
                </a:cubicBezTo>
                <a:close/>
                <a:moveTo>
                  <a:pt x="5585" y="4662"/>
                </a:moveTo>
                <a:cubicBezTo>
                  <a:pt x="5817" y="4662"/>
                  <a:pt x="5978" y="4840"/>
                  <a:pt x="5978" y="5072"/>
                </a:cubicBezTo>
                <a:cubicBezTo>
                  <a:pt x="5978" y="5304"/>
                  <a:pt x="5817" y="5465"/>
                  <a:pt x="5585" y="5465"/>
                </a:cubicBezTo>
                <a:cubicBezTo>
                  <a:pt x="5371" y="5465"/>
                  <a:pt x="5193" y="5304"/>
                  <a:pt x="5193" y="5072"/>
                </a:cubicBezTo>
                <a:cubicBezTo>
                  <a:pt x="5193" y="4840"/>
                  <a:pt x="5371" y="4662"/>
                  <a:pt x="5585" y="4662"/>
                </a:cubicBezTo>
                <a:close/>
                <a:moveTo>
                  <a:pt x="6272" y="0"/>
                </a:moveTo>
                <a:cubicBezTo>
                  <a:pt x="5644" y="0"/>
                  <a:pt x="5041" y="377"/>
                  <a:pt x="4782" y="1004"/>
                </a:cubicBezTo>
                <a:cubicBezTo>
                  <a:pt x="4443" y="1807"/>
                  <a:pt x="4853" y="2735"/>
                  <a:pt x="5656" y="3074"/>
                </a:cubicBezTo>
                <a:cubicBezTo>
                  <a:pt x="5817" y="3145"/>
                  <a:pt x="5978" y="3163"/>
                  <a:pt x="6138" y="3181"/>
                </a:cubicBezTo>
                <a:lnTo>
                  <a:pt x="4943" y="4376"/>
                </a:lnTo>
                <a:lnTo>
                  <a:pt x="4639" y="5036"/>
                </a:lnTo>
                <a:lnTo>
                  <a:pt x="803" y="7195"/>
                </a:lnTo>
                <a:lnTo>
                  <a:pt x="0" y="8534"/>
                </a:lnTo>
                <a:lnTo>
                  <a:pt x="3854" y="6803"/>
                </a:lnTo>
                <a:lnTo>
                  <a:pt x="2124" y="10657"/>
                </a:lnTo>
                <a:lnTo>
                  <a:pt x="2124" y="10657"/>
                </a:lnTo>
                <a:lnTo>
                  <a:pt x="3462" y="9854"/>
                </a:lnTo>
                <a:lnTo>
                  <a:pt x="5603" y="6036"/>
                </a:lnTo>
                <a:lnTo>
                  <a:pt x="6245" y="5732"/>
                </a:lnTo>
                <a:lnTo>
                  <a:pt x="7459" y="4537"/>
                </a:lnTo>
                <a:cubicBezTo>
                  <a:pt x="7512" y="5376"/>
                  <a:pt x="8208" y="6000"/>
                  <a:pt x="9047" y="6000"/>
                </a:cubicBezTo>
                <a:cubicBezTo>
                  <a:pt x="9939" y="6000"/>
                  <a:pt x="10652" y="5286"/>
                  <a:pt x="10652" y="4394"/>
                </a:cubicBezTo>
                <a:cubicBezTo>
                  <a:pt x="10652" y="3520"/>
                  <a:pt x="9939" y="2806"/>
                  <a:pt x="9047" y="2806"/>
                </a:cubicBezTo>
                <a:cubicBezTo>
                  <a:pt x="8708" y="2806"/>
                  <a:pt x="8386" y="2913"/>
                  <a:pt x="8119" y="3109"/>
                </a:cubicBezTo>
                <a:lnTo>
                  <a:pt x="6834" y="3823"/>
                </a:lnTo>
                <a:lnTo>
                  <a:pt x="7548" y="2539"/>
                </a:lnTo>
                <a:cubicBezTo>
                  <a:pt x="7619" y="2431"/>
                  <a:pt x="7690" y="2307"/>
                  <a:pt x="7726" y="2200"/>
                </a:cubicBezTo>
                <a:cubicBezTo>
                  <a:pt x="8065" y="1379"/>
                  <a:pt x="7673" y="451"/>
                  <a:pt x="6852" y="112"/>
                </a:cubicBezTo>
                <a:cubicBezTo>
                  <a:pt x="6662" y="36"/>
                  <a:pt x="6466" y="0"/>
                  <a:pt x="6272" y="0"/>
                </a:cubicBezTo>
                <a:close/>
              </a:path>
            </a:pathLst>
          </a:custGeom>
          <a:solidFill>
            <a:srgbClr val="FFE59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8" name="Google Shape;178;p7"/>
          <p:cNvGrpSpPr/>
          <p:nvPr/>
        </p:nvGrpSpPr>
        <p:grpSpPr>
          <a:xfrm>
            <a:off x="687823" y="4565081"/>
            <a:ext cx="1674478" cy="1644327"/>
            <a:chOff x="5684575" y="4038000"/>
            <a:chExt cx="252950" cy="252950"/>
          </a:xfrm>
        </p:grpSpPr>
        <p:sp>
          <p:nvSpPr>
            <p:cNvPr id="179" name="Google Shape;179;p7"/>
            <p:cNvSpPr/>
            <p:nvPr/>
          </p:nvSpPr>
          <p:spPr>
            <a:xfrm>
              <a:off x="5684575" y="4038000"/>
              <a:ext cx="252950" cy="252950"/>
            </a:xfrm>
            <a:custGeom>
              <a:rect b="b" l="l" r="r" t="t"/>
              <a:pathLst>
                <a:path extrusionOk="0" h="10118" w="10118">
                  <a:moveTo>
                    <a:pt x="5068" y="803"/>
                  </a:moveTo>
                  <a:cubicBezTo>
                    <a:pt x="7405" y="803"/>
                    <a:pt x="9332" y="2730"/>
                    <a:pt x="9332" y="5068"/>
                  </a:cubicBezTo>
                  <a:cubicBezTo>
                    <a:pt x="9332" y="7405"/>
                    <a:pt x="7405" y="9314"/>
                    <a:pt x="5068" y="9314"/>
                  </a:cubicBezTo>
                  <a:cubicBezTo>
                    <a:pt x="2731" y="9314"/>
                    <a:pt x="804" y="7405"/>
                    <a:pt x="804" y="5068"/>
                  </a:cubicBezTo>
                  <a:cubicBezTo>
                    <a:pt x="804" y="2730"/>
                    <a:pt x="2731" y="803"/>
                    <a:pt x="5068" y="803"/>
                  </a:cubicBezTo>
                  <a:close/>
                  <a:moveTo>
                    <a:pt x="5068" y="1"/>
                  </a:moveTo>
                  <a:cubicBezTo>
                    <a:pt x="2267" y="1"/>
                    <a:pt x="1" y="2267"/>
                    <a:pt x="1" y="5068"/>
                  </a:cubicBezTo>
                  <a:cubicBezTo>
                    <a:pt x="1" y="7851"/>
                    <a:pt x="2267" y="10117"/>
                    <a:pt x="5068" y="10117"/>
                  </a:cubicBezTo>
                  <a:cubicBezTo>
                    <a:pt x="7851" y="10117"/>
                    <a:pt x="10118" y="7851"/>
                    <a:pt x="10118" y="5068"/>
                  </a:cubicBezTo>
                  <a:cubicBezTo>
                    <a:pt x="10118" y="2267"/>
                    <a:pt x="7851" y="1"/>
                    <a:pt x="50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7"/>
            <p:cNvSpPr/>
            <p:nvPr/>
          </p:nvSpPr>
          <p:spPr>
            <a:xfrm>
              <a:off x="5804575" y="4097775"/>
              <a:ext cx="58000" cy="118225"/>
            </a:xfrm>
            <a:custGeom>
              <a:rect b="b" l="l" r="r" t="t"/>
              <a:pathLst>
                <a:path extrusionOk="0" h="4729" w="2320">
                  <a:moveTo>
                    <a:pt x="0" y="0"/>
                  </a:moveTo>
                  <a:lnTo>
                    <a:pt x="0" y="2677"/>
                  </a:lnTo>
                  <a:cubicBezTo>
                    <a:pt x="0" y="2748"/>
                    <a:pt x="36" y="2820"/>
                    <a:pt x="90" y="2855"/>
                  </a:cubicBezTo>
                  <a:lnTo>
                    <a:pt x="1963" y="4729"/>
                  </a:lnTo>
                  <a:lnTo>
                    <a:pt x="2320" y="4372"/>
                  </a:lnTo>
                  <a:lnTo>
                    <a:pt x="536" y="2570"/>
                  </a:lnTo>
                  <a:lnTo>
                    <a:pt x="536" y="0"/>
                  </a:ln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7"/>
            <p:cNvSpPr/>
            <p:nvPr/>
          </p:nvSpPr>
          <p:spPr>
            <a:xfrm>
              <a:off x="5804575" y="4071450"/>
              <a:ext cx="13400" cy="13400"/>
            </a:xfrm>
            <a:custGeom>
              <a:rect b="b" l="l" r="r" t="t"/>
              <a:pathLst>
                <a:path extrusionOk="0" h="536" w="536">
                  <a:moveTo>
                    <a:pt x="268" y="1"/>
                  </a:moveTo>
                  <a:cubicBezTo>
                    <a:pt x="125" y="1"/>
                    <a:pt x="0" y="126"/>
                    <a:pt x="0" y="268"/>
                  </a:cubicBezTo>
                  <a:cubicBezTo>
                    <a:pt x="0" y="411"/>
                    <a:pt x="125" y="536"/>
                    <a:pt x="268" y="536"/>
                  </a:cubicBezTo>
                  <a:cubicBezTo>
                    <a:pt x="411" y="536"/>
                    <a:pt x="536" y="411"/>
                    <a:pt x="536" y="268"/>
                  </a:cubicBezTo>
                  <a:cubicBezTo>
                    <a:pt x="536" y="126"/>
                    <a:pt x="411" y="1"/>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7"/>
            <p:cNvSpPr/>
            <p:nvPr/>
          </p:nvSpPr>
          <p:spPr>
            <a:xfrm>
              <a:off x="5804575" y="4244525"/>
              <a:ext cx="13400" cy="12975"/>
            </a:xfrm>
            <a:custGeom>
              <a:rect b="b" l="l" r="r" t="t"/>
              <a:pathLst>
                <a:path extrusionOk="0" h="519" w="536">
                  <a:moveTo>
                    <a:pt x="268" y="1"/>
                  </a:moveTo>
                  <a:cubicBezTo>
                    <a:pt x="125" y="1"/>
                    <a:pt x="0" y="126"/>
                    <a:pt x="0" y="268"/>
                  </a:cubicBezTo>
                  <a:cubicBezTo>
                    <a:pt x="0" y="411"/>
                    <a:pt x="125" y="518"/>
                    <a:pt x="268" y="518"/>
                  </a:cubicBezTo>
                  <a:cubicBezTo>
                    <a:pt x="411" y="518"/>
                    <a:pt x="536" y="411"/>
                    <a:pt x="536" y="268"/>
                  </a:cubicBezTo>
                  <a:cubicBezTo>
                    <a:pt x="536" y="126"/>
                    <a:pt x="411" y="1"/>
                    <a:pt x="268" y="1"/>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7"/>
            <p:cNvSpPr/>
            <p:nvPr/>
          </p:nvSpPr>
          <p:spPr>
            <a:xfrm>
              <a:off x="5718025"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7"/>
            <p:cNvSpPr/>
            <p:nvPr/>
          </p:nvSpPr>
          <p:spPr>
            <a:xfrm>
              <a:off x="5891100" y="4158000"/>
              <a:ext cx="13425" cy="13400"/>
            </a:xfrm>
            <a:custGeom>
              <a:rect b="b" l="l" r="r" t="t"/>
              <a:pathLst>
                <a:path extrusionOk="0" h="536" w="537">
                  <a:moveTo>
                    <a:pt x="269" y="0"/>
                  </a:moveTo>
                  <a:cubicBezTo>
                    <a:pt x="126" y="0"/>
                    <a:pt x="1" y="125"/>
                    <a:pt x="1" y="268"/>
                  </a:cubicBezTo>
                  <a:cubicBezTo>
                    <a:pt x="1" y="411"/>
                    <a:pt x="126" y="535"/>
                    <a:pt x="269" y="535"/>
                  </a:cubicBezTo>
                  <a:cubicBezTo>
                    <a:pt x="411" y="535"/>
                    <a:pt x="536" y="411"/>
                    <a:pt x="536" y="268"/>
                  </a:cubicBezTo>
                  <a:cubicBezTo>
                    <a:pt x="536" y="125"/>
                    <a:pt x="411" y="0"/>
                    <a:pt x="269" y="0"/>
                  </a:cubicBezTo>
                  <a:close/>
                </a:path>
              </a:pathLst>
            </a:custGeom>
            <a:solidFill>
              <a:srgbClr val="CFE2F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xmlns:r="http://schemas.openxmlformats.org/officeDocument/2006/relationships" name="0045_Jefferson_Template_SlidesMani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Andree-Anne Goudreau</dc:creator>
</cp:coreProperties>
</file>