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Lst>
  <p:sldSz cy="6858000" cx="12192000"/>
  <p:notesSz cx="6858000" cy="9144000"/>
  <p:embeddedFontLst>
    <p:embeddedFont>
      <p:font typeface="Poppins"/>
      <p:regular r:id="rId15"/>
      <p:bold r:id="rId16"/>
      <p:italic r:id="rId17"/>
      <p:boldItalic r:id="rId18"/>
    </p:embeddedFont>
    <p:embeddedFont>
      <p:font typeface="Barlow Condensed"/>
      <p:regular r:id="rId19"/>
      <p:bold r:id="rId20"/>
      <p:italic r:id="rId21"/>
      <p:boldItalic r:id="rId22"/>
    </p:embeddedFont>
    <p:embeddedFont>
      <p:font typeface="Barlow Medium"/>
      <p:regular r:id="rId23"/>
      <p:bold r:id="rId24"/>
      <p:italic r:id="rId25"/>
      <p:boldItalic r:id="rId26"/>
    </p:embeddedFont>
    <p:embeddedFont>
      <p:font typeface="Barlow"/>
      <p:regular r:id="rId27"/>
      <p:bold r:id="rId28"/>
      <p:italic r:id="rId29"/>
      <p:boldItalic r:id="rId30"/>
    </p:embeddedFont>
    <p:embeddedFont>
      <p:font typeface="Homemade Apple"/>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2" roundtripDataSignature="AMtx7mgEuaxkiRvzIDYusQkXwpagojln0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489215C-FD46-4751-8974-EBF99A103AF5}">
  <a:tblStyle styleId="{A489215C-FD46-4751-8974-EBF99A103AF5}"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Condensed-bold.fntdata"/><Relationship Id="rId22" Type="http://schemas.openxmlformats.org/officeDocument/2006/relationships/font" Target="fonts/BarlowCondensed-boldItalic.fntdata"/><Relationship Id="rId21" Type="http://schemas.openxmlformats.org/officeDocument/2006/relationships/font" Target="fonts/BarlowCondensed-italic.fntdata"/><Relationship Id="rId24" Type="http://schemas.openxmlformats.org/officeDocument/2006/relationships/font" Target="fonts/BarlowMedium-bold.fntdata"/><Relationship Id="rId23" Type="http://schemas.openxmlformats.org/officeDocument/2006/relationships/font" Target="fonts/BarlowMedium-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BarlowMedium-boldItalic.fntdata"/><Relationship Id="rId25" Type="http://schemas.openxmlformats.org/officeDocument/2006/relationships/font" Target="fonts/BarlowMedium-italic.fntdata"/><Relationship Id="rId28" Type="http://schemas.openxmlformats.org/officeDocument/2006/relationships/font" Target="fonts/Barlow-bold.fntdata"/><Relationship Id="rId27" Type="http://schemas.openxmlformats.org/officeDocument/2006/relationships/font" Target="fonts/Barlow-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Barlow-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HomemadeApple-regular.fntdata"/><Relationship Id="rId30" Type="http://schemas.openxmlformats.org/officeDocument/2006/relationships/font" Target="fonts/Barlow-boldItalic.fntdata"/><Relationship Id="rId11" Type="http://schemas.openxmlformats.org/officeDocument/2006/relationships/slide" Target="slides/slide4.xml"/><Relationship Id="rId10" Type="http://schemas.openxmlformats.org/officeDocument/2006/relationships/slide" Target="slides/slide3.xml"/><Relationship Id="rId32" Type="http://customschemas.google.com/relationships/presentationmetadata" Target="meta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font" Target="fonts/Poppins-regular.fntdata"/><Relationship Id="rId14" Type="http://schemas.openxmlformats.org/officeDocument/2006/relationships/slide" Target="slides/slide7.xml"/><Relationship Id="rId17" Type="http://schemas.openxmlformats.org/officeDocument/2006/relationships/font" Target="fonts/Poppins-italic.fntdata"/><Relationship Id="rId16" Type="http://schemas.openxmlformats.org/officeDocument/2006/relationships/font" Target="fonts/Poppins-bold.fntdata"/><Relationship Id="rId19" Type="http://schemas.openxmlformats.org/officeDocument/2006/relationships/font" Target="fonts/BarlowCondensed-regular.fntdata"/><Relationship Id="rId18" Type="http://schemas.openxmlformats.org/officeDocument/2006/relationships/font" Target="fonts/Poppins-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ES"/>
              <a:t>Comment ça se passe présentement? À valider avec les écoles qui vivent le 5 mois/5mois.</a:t>
            </a:r>
            <a:endParaRPr/>
          </a:p>
        </p:txBody>
      </p:sp>
      <p:sp>
        <p:nvSpPr>
          <p:cNvPr id="213" name="Google Shape;21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ES"/>
              <a:t>Pas clair selon moi..</a:t>
            </a:r>
            <a:endParaRPr/>
          </a:p>
        </p:txBody>
      </p:sp>
      <p:sp>
        <p:nvSpPr>
          <p:cNvPr id="222" name="Google Shape;222;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0" name="Google Shape;230;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8" name="Google Shape;238;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6" name="Google Shape;246;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13.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3.png"/><Relationship Id="rId12" Type="http://schemas.openxmlformats.org/officeDocument/2006/relationships/image" Target="../media/image18.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9.png"/><Relationship Id="rId7" Type="http://schemas.openxmlformats.org/officeDocument/2006/relationships/hyperlink" Target="https://twitter.com/SlidesManiaSM/" TargetMode="External"/><Relationship Id="rId8"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2.jpg"/><Relationship Id="rId4" Type="http://schemas.openxmlformats.org/officeDocument/2006/relationships/image" Target="../media/image6.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slidesmania.com/" TargetMode="External"/><Relationship Id="rId3" Type="http://schemas.openxmlformats.org/officeDocument/2006/relationships/image" Target="../media/image13.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3.png"/><Relationship Id="rId12" Type="http://schemas.openxmlformats.org/officeDocument/2006/relationships/image" Target="../media/image18.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9.png"/><Relationship Id="rId7" Type="http://schemas.openxmlformats.org/officeDocument/2006/relationships/hyperlink" Target="https://twitter.com/SlidesManiaSM/" TargetMode="External"/><Relationship Id="rId8"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jpg"/><Relationship Id="rId4"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1">
  <p:cSld name="Jefferson_1">
    <p:bg>
      <p:bgPr>
        <a:solidFill>
          <a:srgbClr val="F2F2F2"/>
        </a:solidFill>
      </p:bgPr>
    </p:bg>
    <p:spTree>
      <p:nvGrpSpPr>
        <p:cNvPr id="7" name="Shape 7"/>
        <p:cNvGrpSpPr/>
        <p:nvPr/>
      </p:nvGrpSpPr>
      <p:grpSpPr>
        <a:xfrm>
          <a:off x="0" y="0"/>
          <a:ext cx="0" cy="0"/>
          <a:chOff x="0" y="0"/>
          <a:chExt cx="0" cy="0"/>
        </a:xfrm>
      </p:grpSpPr>
      <p:pic>
        <p:nvPicPr>
          <p:cNvPr descr="Imagen que contiene niño, persona, joven, sentado&#10;&#10;Descripción generada automáticamente" id="8" name="Google Shape;8;p9"/>
          <p:cNvPicPr preferRelativeResize="0"/>
          <p:nvPr/>
        </p:nvPicPr>
        <p:blipFill rotWithShape="1">
          <a:blip r:embed="rId2">
            <a:alphaModFix/>
          </a:blip>
          <a:srcRect b="14858" l="0" r="0" t="906"/>
          <a:stretch/>
        </p:blipFill>
        <p:spPr>
          <a:xfrm>
            <a:off x="0" y="0"/>
            <a:ext cx="12192000" cy="6858000"/>
          </a:xfrm>
          <a:prstGeom prst="rect">
            <a:avLst/>
          </a:prstGeom>
          <a:noFill/>
          <a:ln>
            <a:noFill/>
          </a:ln>
        </p:spPr>
      </p:pic>
      <p:sp>
        <p:nvSpPr>
          <p:cNvPr id="9" name="Google Shape;9;p9"/>
          <p:cNvSpPr/>
          <p:nvPr/>
        </p:nvSpPr>
        <p:spPr>
          <a:xfrm>
            <a:off x="494489" y="0"/>
            <a:ext cx="2800755" cy="1200726"/>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 name="Google Shape;10;p9"/>
          <p:cNvSpPr/>
          <p:nvPr/>
        </p:nvSpPr>
        <p:spPr>
          <a:xfrm>
            <a:off x="3295244" y="0"/>
            <a:ext cx="2800755" cy="1200726"/>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9"/>
          <p:cNvSpPr/>
          <p:nvPr/>
        </p:nvSpPr>
        <p:spPr>
          <a:xfrm>
            <a:off x="6096000" y="0"/>
            <a:ext cx="2800755" cy="1200726"/>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 name="Google Shape;12;p9"/>
          <p:cNvSpPr/>
          <p:nvPr/>
        </p:nvSpPr>
        <p:spPr>
          <a:xfrm>
            <a:off x="8896755" y="0"/>
            <a:ext cx="2800755" cy="1200726"/>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 name="Google Shape;13;p9"/>
          <p:cNvSpPr/>
          <p:nvPr/>
        </p:nvSpPr>
        <p:spPr>
          <a:xfrm>
            <a:off x="567692" y="5218545"/>
            <a:ext cx="11129818" cy="1639455"/>
          </a:xfrm>
          <a:prstGeom prst="rect">
            <a:avLst/>
          </a:prstGeom>
          <a:solidFill>
            <a:srgbClr val="B2C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 name="Google Shape;14;p9"/>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10">
  <p:cSld name="Jefferson_10">
    <p:bg>
      <p:bgPr>
        <a:solidFill>
          <a:srgbClr val="F2F2F2"/>
        </a:solidFill>
      </p:bgPr>
    </p:bg>
    <p:spTree>
      <p:nvGrpSpPr>
        <p:cNvPr id="74" name="Shape 7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75" name="Shape 75"/>
        <p:cNvGrpSpPr/>
        <p:nvPr/>
      </p:nvGrpSpPr>
      <p:grpSpPr>
        <a:xfrm>
          <a:off x="0" y="0"/>
          <a:ext cx="0" cy="0"/>
          <a:chOff x="0" y="0"/>
          <a:chExt cx="0" cy="0"/>
        </a:xfrm>
      </p:grpSpPr>
      <p:grpSp>
        <p:nvGrpSpPr>
          <p:cNvPr id="76" name="Google Shape;76;p21"/>
          <p:cNvGrpSpPr/>
          <p:nvPr/>
        </p:nvGrpSpPr>
        <p:grpSpPr>
          <a:xfrm>
            <a:off x="0" y="0"/>
            <a:ext cx="12192000" cy="6858000"/>
            <a:chOff x="0" y="0"/>
            <a:chExt cx="12192000" cy="6858000"/>
          </a:xfrm>
        </p:grpSpPr>
        <p:sp>
          <p:nvSpPr>
            <p:cNvPr id="77" name="Google Shape;77;p21"/>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8" name="Google Shape;78;p21">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79" name="Google Shape;79;p21"/>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s-ES" sz="3600" u="none" cap="none" strike="noStrike">
                  <a:solidFill>
                    <a:srgbClr val="3F3F3F"/>
                  </a:solidFill>
                  <a:latin typeface="Poppins"/>
                  <a:ea typeface="Poppins"/>
                  <a:cs typeface="Poppins"/>
                  <a:sym typeface="Poppins"/>
                </a:rPr>
                <a:t>Free </a:t>
              </a:r>
              <a:r>
                <a:rPr b="0" i="0" lang="es-ES" sz="3600" u="none" cap="none" strike="noStrike">
                  <a:solidFill>
                    <a:srgbClr val="3F3F3F"/>
                  </a:solidFill>
                  <a:latin typeface="Poppins"/>
                  <a:ea typeface="Poppins"/>
                  <a:cs typeface="Poppins"/>
                  <a:sym typeface="Poppins"/>
                </a:rPr>
                <a:t>themes and templates for </a:t>
              </a:r>
              <a:r>
                <a:rPr b="1" i="0" lang="es-ES" sz="3600" u="none" cap="none" strike="noStrike">
                  <a:solidFill>
                    <a:srgbClr val="3F3F3F"/>
                  </a:solidFill>
                  <a:latin typeface="Poppins"/>
                  <a:ea typeface="Poppins"/>
                  <a:cs typeface="Poppins"/>
                  <a:sym typeface="Poppins"/>
                </a:rPr>
                <a:t>Google Slides</a:t>
              </a:r>
              <a:r>
                <a:rPr b="0" i="0" lang="es-ES" sz="3600" u="none" cap="none" strike="noStrike">
                  <a:solidFill>
                    <a:srgbClr val="3F3F3F"/>
                  </a:solidFill>
                  <a:latin typeface="Poppins"/>
                  <a:ea typeface="Poppins"/>
                  <a:cs typeface="Poppins"/>
                  <a:sym typeface="Poppins"/>
                </a:rPr>
                <a:t> or </a:t>
              </a:r>
              <a:r>
                <a:rPr b="1" i="0" lang="es-ES" sz="3600" u="none" cap="none" strike="noStrike">
                  <a:solidFill>
                    <a:srgbClr val="3F3F3F"/>
                  </a:solidFill>
                  <a:latin typeface="Poppins"/>
                  <a:ea typeface="Poppins"/>
                  <a:cs typeface="Poppins"/>
                  <a:sym typeface="Poppins"/>
                </a:rPr>
                <a:t>PowerPoint</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000"/>
                <a:buFont typeface="Arial"/>
                <a:buNone/>
              </a:pPr>
              <a:r>
                <a:rPr b="1" i="0" lang="es-ES" sz="3000" u="none" cap="none" strike="noStrike">
                  <a:solidFill>
                    <a:srgbClr val="FFCB25"/>
                  </a:solidFill>
                  <a:latin typeface="Poppins"/>
                  <a:ea typeface="Poppins"/>
                  <a:cs typeface="Poppins"/>
                  <a:sym typeface="Poppins"/>
                </a:rPr>
                <a:t>NOT to be sold as is or modified!</a:t>
              </a:r>
              <a:endParaRPr b="1" i="0" sz="3000" u="none" cap="none" strike="noStrike">
                <a:solidFill>
                  <a:srgbClr val="FFCB2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700"/>
                <a:buFont typeface="Arial"/>
                <a:buNone/>
              </a:pPr>
              <a:r>
                <a:rPr b="0" i="0" lang="es-ES" sz="2700" u="none" cap="none" strike="noStrike">
                  <a:solidFill>
                    <a:srgbClr val="3F3F3F"/>
                  </a:solidFill>
                  <a:latin typeface="Poppins"/>
                  <a:ea typeface="Poppins"/>
                  <a:cs typeface="Poppins"/>
                  <a:sym typeface="Poppins"/>
                </a:rPr>
                <a:t>Read </a:t>
              </a:r>
              <a:r>
                <a:rPr b="0" i="0" lang="es-ES" sz="2700" u="sng" cap="none" strike="noStrike">
                  <a:solidFill>
                    <a:srgbClr val="3F3F3F"/>
                  </a:solidFill>
                  <a:latin typeface="Poppins"/>
                  <a:ea typeface="Poppins"/>
                  <a:cs typeface="Poppins"/>
                  <a:sym typeface="Poppins"/>
                  <a:hlinkClick r:id="rId4">
                    <a:extLst>
                      <a:ext uri="{A12FA001-AC4F-418D-AE19-62706E023703}">
                        <ahyp:hlinkClr val="tx"/>
                      </a:ext>
                    </a:extLst>
                  </a:hlinkClick>
                </a:rPr>
                <a:t>FAQ</a:t>
              </a:r>
              <a:r>
                <a:rPr b="1" i="0" lang="es-ES" sz="4400" u="none" cap="none" strike="noStrike">
                  <a:solidFill>
                    <a:srgbClr val="FFCB25"/>
                  </a:solidFill>
                  <a:latin typeface="Poppins"/>
                  <a:ea typeface="Poppins"/>
                  <a:cs typeface="Poppins"/>
                  <a:sym typeface="Poppins"/>
                </a:rPr>
                <a:t> </a:t>
              </a:r>
              <a:r>
                <a:rPr b="0" i="0" lang="es-ES" sz="2700" u="none" cap="none" strike="noStrike">
                  <a:solidFill>
                    <a:srgbClr val="3F3F3F"/>
                  </a:solidFill>
                  <a:latin typeface="Poppins"/>
                  <a:ea typeface="Poppins"/>
                  <a:cs typeface="Poppins"/>
                  <a:sym typeface="Poppins"/>
                </a:rPr>
                <a:t>on slidesmania.com</a:t>
              </a:r>
              <a:endParaRPr b="0" i="0" sz="2700" u="none" cap="none" strike="noStrike">
                <a:solidFill>
                  <a:srgbClr val="3F3F3F"/>
                </a:solidFill>
                <a:latin typeface="Poppins"/>
                <a:ea typeface="Poppins"/>
                <a:cs typeface="Poppins"/>
                <a:sym typeface="Poppins"/>
              </a:endParaRPr>
            </a:p>
          </p:txBody>
        </p:sp>
        <p:cxnSp>
          <p:nvCxnSpPr>
            <p:cNvPr id="80" name="Google Shape;80;p21"/>
            <p:cNvCxnSpPr/>
            <p:nvPr/>
          </p:nvCxnSpPr>
          <p:spPr>
            <a:xfrm>
              <a:off x="10423367" y="5688858"/>
              <a:ext cx="1495200" cy="12900"/>
            </a:xfrm>
            <a:prstGeom prst="straightConnector1">
              <a:avLst/>
            </a:prstGeom>
            <a:noFill/>
            <a:ln cap="flat" cmpd="sng" w="38100">
              <a:solidFill>
                <a:srgbClr val="FFCB25"/>
              </a:solidFill>
              <a:prstDash val="solid"/>
              <a:round/>
              <a:headEnd len="sm" w="sm" type="none"/>
              <a:tailEnd len="sm" w="sm" type="none"/>
            </a:ln>
          </p:spPr>
        </p:cxnSp>
        <p:pic>
          <p:nvPicPr>
            <p:cNvPr id="81" name="Google Shape;81;p21">
              <a:hlinkClick r:id="rId5"/>
            </p:cNvPr>
            <p:cNvPicPr preferRelativeResize="0"/>
            <p:nvPr/>
          </p:nvPicPr>
          <p:blipFill rotWithShape="1">
            <a:blip r:embed="rId6">
              <a:alphaModFix/>
            </a:blip>
            <a:srcRect b="0" l="0" r="0" t="0"/>
            <a:stretch/>
          </p:blipFill>
          <p:spPr>
            <a:xfrm>
              <a:off x="8982558" y="5912306"/>
              <a:ext cx="713232" cy="637863"/>
            </a:xfrm>
            <a:prstGeom prst="rect">
              <a:avLst/>
            </a:prstGeom>
            <a:noFill/>
            <a:ln>
              <a:noFill/>
            </a:ln>
          </p:spPr>
        </p:pic>
        <p:pic>
          <p:nvPicPr>
            <p:cNvPr id="82" name="Google Shape;82;p21">
              <a:hlinkClick r:id="rId7"/>
            </p:cNvPr>
            <p:cNvPicPr preferRelativeResize="0"/>
            <p:nvPr/>
          </p:nvPicPr>
          <p:blipFill rotWithShape="1">
            <a:blip r:embed="rId8">
              <a:alphaModFix/>
            </a:blip>
            <a:srcRect b="0" l="0" r="0" t="0"/>
            <a:stretch/>
          </p:blipFill>
          <p:spPr>
            <a:xfrm>
              <a:off x="9764428" y="5916798"/>
              <a:ext cx="708660" cy="628879"/>
            </a:xfrm>
            <a:prstGeom prst="rect">
              <a:avLst/>
            </a:prstGeom>
            <a:noFill/>
            <a:ln>
              <a:noFill/>
            </a:ln>
          </p:spPr>
        </p:pic>
        <p:pic>
          <p:nvPicPr>
            <p:cNvPr id="83" name="Google Shape;83;p21">
              <a:hlinkClick r:id="rId9"/>
            </p:cNvPr>
            <p:cNvPicPr preferRelativeResize="0"/>
            <p:nvPr/>
          </p:nvPicPr>
          <p:blipFill rotWithShape="1">
            <a:blip r:embed="rId10">
              <a:alphaModFix/>
            </a:blip>
            <a:srcRect b="0" l="0" r="0" t="0"/>
            <a:stretch/>
          </p:blipFill>
          <p:spPr>
            <a:xfrm>
              <a:off x="10541715" y="5905569"/>
              <a:ext cx="612648" cy="624387"/>
            </a:xfrm>
            <a:prstGeom prst="rect">
              <a:avLst/>
            </a:prstGeom>
            <a:noFill/>
            <a:ln>
              <a:noFill/>
            </a:ln>
          </p:spPr>
        </p:pic>
        <p:pic>
          <p:nvPicPr>
            <p:cNvPr id="84" name="Google Shape;84;p21">
              <a:hlinkClick r:id="rId11"/>
            </p:cNvPr>
            <p:cNvPicPr preferRelativeResize="0"/>
            <p:nvPr/>
          </p:nvPicPr>
          <p:blipFill rotWithShape="1">
            <a:blip r:embed="rId12">
              <a:alphaModFix/>
            </a:blip>
            <a:srcRect b="0" l="0" r="0" t="0"/>
            <a:stretch/>
          </p:blipFill>
          <p:spPr>
            <a:xfrm>
              <a:off x="11219049" y="5916799"/>
              <a:ext cx="699516" cy="601927"/>
            </a:xfrm>
            <a:prstGeom prst="rect">
              <a:avLst/>
            </a:prstGeom>
            <a:noFill/>
            <a:ln>
              <a:noFill/>
            </a:ln>
          </p:spPr>
        </p:pic>
        <p:sp>
          <p:nvSpPr>
            <p:cNvPr id="85" name="Google Shape;85;p21"/>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es-ES" sz="2400" u="none" cap="none" strike="noStrike">
                  <a:solidFill>
                    <a:srgbClr val="252525"/>
                  </a:solidFill>
                  <a:latin typeface="Homemade Apple"/>
                  <a:ea typeface="Homemade Apple"/>
                  <a:cs typeface="Homemade Apple"/>
                  <a:sym typeface="Homemade Apple"/>
                </a:rPr>
                <a:t>Sharing is caring!</a:t>
              </a:r>
              <a:endParaRPr b="1" i="0" sz="2400" u="none" cap="none" strike="noStrike">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3">
  <p:cSld name="Jefferson_6">
    <p:bg>
      <p:bgPr>
        <a:solidFill>
          <a:srgbClr val="F2F2F2"/>
        </a:solidFill>
      </p:bgPr>
    </p:bg>
    <p:spTree>
      <p:nvGrpSpPr>
        <p:cNvPr id="88" name="Shape 88"/>
        <p:cNvGrpSpPr/>
        <p:nvPr/>
      </p:nvGrpSpPr>
      <p:grpSpPr>
        <a:xfrm>
          <a:off x="0" y="0"/>
          <a:ext cx="0" cy="0"/>
          <a:chOff x="0" y="0"/>
          <a:chExt cx="0" cy="0"/>
        </a:xfrm>
      </p:grpSpPr>
      <p:sp>
        <p:nvSpPr>
          <p:cNvPr id="89" name="Google Shape;89;p11"/>
          <p:cNvSpPr/>
          <p:nvPr/>
        </p:nvSpPr>
        <p:spPr>
          <a:xfrm>
            <a:off x="146921" y="3825551"/>
            <a:ext cx="2868600" cy="2790000"/>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1"/>
          <p:cNvSpPr/>
          <p:nvPr/>
        </p:nvSpPr>
        <p:spPr>
          <a:xfrm>
            <a:off x="3145440" y="3825398"/>
            <a:ext cx="2868600"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11"/>
          <p:cNvSpPr/>
          <p:nvPr/>
        </p:nvSpPr>
        <p:spPr>
          <a:xfrm>
            <a:off x="6147479" y="3825398"/>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11"/>
          <p:cNvSpPr/>
          <p:nvPr/>
        </p:nvSpPr>
        <p:spPr>
          <a:xfrm>
            <a:off x="9155984" y="3816067"/>
            <a:ext cx="2868600"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11"/>
          <p:cNvSpPr/>
          <p:nvPr/>
        </p:nvSpPr>
        <p:spPr>
          <a:xfrm>
            <a:off x="145863" y="3429000"/>
            <a:ext cx="2868600" cy="6018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1"/>
          <p:cNvSpPr/>
          <p:nvPr/>
        </p:nvSpPr>
        <p:spPr>
          <a:xfrm>
            <a:off x="3138224" y="3428998"/>
            <a:ext cx="2868600" cy="6018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11"/>
          <p:cNvSpPr/>
          <p:nvPr/>
        </p:nvSpPr>
        <p:spPr>
          <a:xfrm>
            <a:off x="6148537" y="3428994"/>
            <a:ext cx="2869200" cy="6018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11"/>
          <p:cNvSpPr/>
          <p:nvPr/>
        </p:nvSpPr>
        <p:spPr>
          <a:xfrm>
            <a:off x="9157042" y="3419663"/>
            <a:ext cx="2868600" cy="6018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11"/>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1">
  <p:cSld name="Jefferson_1">
    <p:bg>
      <p:bgPr>
        <a:solidFill>
          <a:srgbClr val="F2F2F2"/>
        </a:solidFill>
      </p:bgPr>
    </p:bg>
    <p:spTree>
      <p:nvGrpSpPr>
        <p:cNvPr id="98" name="Shape 98"/>
        <p:cNvGrpSpPr/>
        <p:nvPr/>
      </p:nvGrpSpPr>
      <p:grpSpPr>
        <a:xfrm>
          <a:off x="0" y="0"/>
          <a:ext cx="0" cy="0"/>
          <a:chOff x="0" y="0"/>
          <a:chExt cx="0" cy="0"/>
        </a:xfrm>
      </p:grpSpPr>
      <p:pic>
        <p:nvPicPr>
          <p:cNvPr descr="Imagen que contiene niño, persona, joven, sentado&#10;&#10;Descripción generada automáticamente" id="99" name="Google Shape;99;p22"/>
          <p:cNvPicPr preferRelativeResize="0"/>
          <p:nvPr/>
        </p:nvPicPr>
        <p:blipFill rotWithShape="1">
          <a:blip r:embed="rId2">
            <a:alphaModFix/>
          </a:blip>
          <a:srcRect b="14857" l="0" r="0" t="909"/>
          <a:stretch/>
        </p:blipFill>
        <p:spPr>
          <a:xfrm>
            <a:off x="0" y="0"/>
            <a:ext cx="12191999" cy="6857999"/>
          </a:xfrm>
          <a:prstGeom prst="rect">
            <a:avLst/>
          </a:prstGeom>
          <a:noFill/>
          <a:ln>
            <a:noFill/>
          </a:ln>
        </p:spPr>
      </p:pic>
      <p:sp>
        <p:nvSpPr>
          <p:cNvPr id="100" name="Google Shape;100;p22"/>
          <p:cNvSpPr/>
          <p:nvPr/>
        </p:nvSpPr>
        <p:spPr>
          <a:xfrm>
            <a:off x="494489" y="0"/>
            <a:ext cx="2800800" cy="1200600"/>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 name="Google Shape;101;p22"/>
          <p:cNvSpPr/>
          <p:nvPr/>
        </p:nvSpPr>
        <p:spPr>
          <a:xfrm>
            <a:off x="3295244" y="0"/>
            <a:ext cx="2800800" cy="12006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 name="Google Shape;102;p22"/>
          <p:cNvSpPr/>
          <p:nvPr/>
        </p:nvSpPr>
        <p:spPr>
          <a:xfrm>
            <a:off x="6096000" y="0"/>
            <a:ext cx="2800800" cy="12006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22"/>
          <p:cNvSpPr/>
          <p:nvPr/>
        </p:nvSpPr>
        <p:spPr>
          <a:xfrm>
            <a:off x="8896755" y="0"/>
            <a:ext cx="2800800" cy="12006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 name="Google Shape;104;p22"/>
          <p:cNvSpPr/>
          <p:nvPr/>
        </p:nvSpPr>
        <p:spPr>
          <a:xfrm>
            <a:off x="567692" y="5218545"/>
            <a:ext cx="11129700" cy="1639500"/>
          </a:xfrm>
          <a:prstGeom prst="rect">
            <a:avLst/>
          </a:prstGeom>
          <a:solidFill>
            <a:srgbClr val="B2C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 name="Google Shape;105;p22"/>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2">
  <p:cSld name="Jefferson_8">
    <p:bg>
      <p:bgPr>
        <a:solidFill>
          <a:srgbClr val="F2F2F2"/>
        </a:solidFill>
      </p:bgPr>
    </p:bg>
    <p:spTree>
      <p:nvGrpSpPr>
        <p:cNvPr id="106" name="Shape 106"/>
        <p:cNvGrpSpPr/>
        <p:nvPr/>
      </p:nvGrpSpPr>
      <p:grpSpPr>
        <a:xfrm>
          <a:off x="0" y="0"/>
          <a:ext cx="0" cy="0"/>
          <a:chOff x="0" y="0"/>
          <a:chExt cx="0" cy="0"/>
        </a:xfrm>
      </p:grpSpPr>
      <p:sp>
        <p:nvSpPr>
          <p:cNvPr id="107" name="Google Shape;107;p23"/>
          <p:cNvSpPr/>
          <p:nvPr/>
        </p:nvSpPr>
        <p:spPr>
          <a:xfrm>
            <a:off x="85916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8" name="Google Shape;108;p23"/>
          <p:cNvPicPr preferRelativeResize="0"/>
          <p:nvPr/>
        </p:nvPicPr>
        <p:blipFill rotWithShape="1">
          <a:blip r:embed="rId2">
            <a:alphaModFix/>
          </a:blip>
          <a:srcRect b="0" l="0" r="0" t="0"/>
          <a:stretch/>
        </p:blipFill>
        <p:spPr>
          <a:xfrm>
            <a:off x="8648938" y="142450"/>
            <a:ext cx="1428525" cy="1036149"/>
          </a:xfrm>
          <a:prstGeom prst="rect">
            <a:avLst/>
          </a:prstGeom>
          <a:noFill/>
          <a:ln>
            <a:noFill/>
          </a:ln>
        </p:spPr>
      </p:pic>
      <p:sp>
        <p:nvSpPr>
          <p:cNvPr id="109" name="Google Shape;109;p23"/>
          <p:cNvSpPr/>
          <p:nvPr/>
        </p:nvSpPr>
        <p:spPr>
          <a:xfrm>
            <a:off x="101348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persona, hierba, exterior, niño&#10;&#10;Descripción generada automáticamente" id="110" name="Google Shape;110;p23"/>
          <p:cNvPicPr preferRelativeResize="0"/>
          <p:nvPr/>
        </p:nvPicPr>
        <p:blipFill rotWithShape="1">
          <a:blip r:embed="rId3">
            <a:alphaModFix/>
          </a:blip>
          <a:srcRect b="0" l="0" r="0" t="0"/>
          <a:stretch/>
        </p:blipFill>
        <p:spPr>
          <a:xfrm>
            <a:off x="10134800" y="142450"/>
            <a:ext cx="1483050" cy="1036150"/>
          </a:xfrm>
          <a:prstGeom prst="rect">
            <a:avLst/>
          </a:prstGeom>
          <a:noFill/>
          <a:ln>
            <a:noFill/>
          </a:ln>
        </p:spPr>
      </p:pic>
      <p:sp>
        <p:nvSpPr>
          <p:cNvPr id="111" name="Google Shape;111;p23"/>
          <p:cNvSpPr/>
          <p:nvPr/>
        </p:nvSpPr>
        <p:spPr>
          <a:xfrm>
            <a:off x="70484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niño, persona, pequeño, joven&#10;&#10;Descripción generada automáticamente" id="112" name="Google Shape;112;p23"/>
          <p:cNvPicPr preferRelativeResize="0"/>
          <p:nvPr/>
        </p:nvPicPr>
        <p:blipFill rotWithShape="1">
          <a:blip r:embed="rId4">
            <a:alphaModFix/>
          </a:blip>
          <a:srcRect b="0" l="0" r="0" t="0"/>
          <a:stretch/>
        </p:blipFill>
        <p:spPr>
          <a:xfrm>
            <a:off x="7115225" y="147525"/>
            <a:ext cx="1476375" cy="1026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4">
  <p:cSld name="Jefferson_9">
    <p:bg>
      <p:bgPr>
        <a:solidFill>
          <a:srgbClr val="F2F2F2"/>
        </a:solidFill>
      </p:bgPr>
    </p:bg>
    <p:spTree>
      <p:nvGrpSpPr>
        <p:cNvPr id="113" name="Shape 113"/>
        <p:cNvGrpSpPr/>
        <p:nvPr/>
      </p:nvGrpSpPr>
      <p:grpSpPr>
        <a:xfrm>
          <a:off x="0" y="0"/>
          <a:ext cx="0" cy="0"/>
          <a:chOff x="0" y="0"/>
          <a:chExt cx="0" cy="0"/>
        </a:xfrm>
      </p:grpSpPr>
      <p:pic>
        <p:nvPicPr>
          <p:cNvPr id="114" name="Google Shape;114;p24"/>
          <p:cNvPicPr preferRelativeResize="0"/>
          <p:nvPr/>
        </p:nvPicPr>
        <p:blipFill rotWithShape="1">
          <a:blip r:embed="rId2">
            <a:alphaModFix/>
          </a:blip>
          <a:srcRect b="57103" l="0" r="0" t="0"/>
          <a:stretch/>
        </p:blipFill>
        <p:spPr>
          <a:xfrm>
            <a:off x="0" y="3916218"/>
            <a:ext cx="3376781" cy="2941781"/>
          </a:xfrm>
          <a:prstGeom prst="rect">
            <a:avLst/>
          </a:prstGeom>
          <a:noFill/>
          <a:ln>
            <a:noFill/>
          </a:ln>
        </p:spPr>
      </p:pic>
      <p:pic>
        <p:nvPicPr>
          <p:cNvPr id="115" name="Google Shape;115;p24"/>
          <p:cNvPicPr preferRelativeResize="0"/>
          <p:nvPr/>
        </p:nvPicPr>
        <p:blipFill rotWithShape="1">
          <a:blip r:embed="rId2">
            <a:alphaModFix/>
          </a:blip>
          <a:srcRect b="57103" l="0" r="0" t="0"/>
          <a:stretch/>
        </p:blipFill>
        <p:spPr>
          <a:xfrm>
            <a:off x="3376782" y="3916218"/>
            <a:ext cx="3376781" cy="2941781"/>
          </a:xfrm>
          <a:prstGeom prst="rect">
            <a:avLst/>
          </a:prstGeom>
          <a:noFill/>
          <a:ln>
            <a:noFill/>
          </a:ln>
        </p:spPr>
      </p:pic>
      <p:pic>
        <p:nvPicPr>
          <p:cNvPr id="116" name="Google Shape;116;p24"/>
          <p:cNvPicPr preferRelativeResize="0"/>
          <p:nvPr/>
        </p:nvPicPr>
        <p:blipFill rotWithShape="1">
          <a:blip r:embed="rId2">
            <a:alphaModFix/>
          </a:blip>
          <a:srcRect b="57103" l="0" r="0" t="0"/>
          <a:stretch/>
        </p:blipFill>
        <p:spPr>
          <a:xfrm>
            <a:off x="6753564" y="3916218"/>
            <a:ext cx="3376781" cy="2941781"/>
          </a:xfrm>
          <a:prstGeom prst="rect">
            <a:avLst/>
          </a:prstGeom>
          <a:noFill/>
          <a:ln>
            <a:noFill/>
          </a:ln>
        </p:spPr>
      </p:pic>
      <p:pic>
        <p:nvPicPr>
          <p:cNvPr id="117" name="Google Shape;117;p24"/>
          <p:cNvPicPr preferRelativeResize="0"/>
          <p:nvPr/>
        </p:nvPicPr>
        <p:blipFill rotWithShape="1">
          <a:blip r:embed="rId2">
            <a:alphaModFix/>
          </a:blip>
          <a:srcRect b="57103" l="0" r="38945" t="0"/>
          <a:stretch/>
        </p:blipFill>
        <p:spPr>
          <a:xfrm>
            <a:off x="10130346" y="3916218"/>
            <a:ext cx="2061654" cy="2941781"/>
          </a:xfrm>
          <a:prstGeom prst="rect">
            <a:avLst/>
          </a:prstGeom>
          <a:noFill/>
          <a:ln>
            <a:noFill/>
          </a:ln>
        </p:spPr>
      </p:pic>
      <p:sp>
        <p:nvSpPr>
          <p:cNvPr id="118" name="Google Shape;118;p24"/>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5">
  <p:cSld name="Jefferson_3">
    <p:bg>
      <p:bgPr>
        <a:solidFill>
          <a:srgbClr val="F2F2F2"/>
        </a:solidFill>
      </p:bgPr>
    </p:bg>
    <p:spTree>
      <p:nvGrpSpPr>
        <p:cNvPr id="119" name="Shape 119"/>
        <p:cNvGrpSpPr/>
        <p:nvPr/>
      </p:nvGrpSpPr>
      <p:grpSpPr>
        <a:xfrm>
          <a:off x="0" y="0"/>
          <a:ext cx="0" cy="0"/>
          <a:chOff x="0" y="0"/>
          <a:chExt cx="0" cy="0"/>
        </a:xfrm>
      </p:grpSpPr>
      <p:sp>
        <p:nvSpPr>
          <p:cNvPr id="120" name="Google Shape;120;p25"/>
          <p:cNvSpPr/>
          <p:nvPr/>
        </p:nvSpPr>
        <p:spPr>
          <a:xfrm>
            <a:off x="165394" y="4682836"/>
            <a:ext cx="11877600" cy="21753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25"/>
          <p:cNvSpPr/>
          <p:nvPr/>
        </p:nvSpPr>
        <p:spPr>
          <a:xfrm>
            <a:off x="165394" y="1756605"/>
            <a:ext cx="2868600" cy="2790000"/>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p25"/>
          <p:cNvSpPr/>
          <p:nvPr/>
        </p:nvSpPr>
        <p:spPr>
          <a:xfrm>
            <a:off x="3163913" y="1756452"/>
            <a:ext cx="2868600"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 name="Google Shape;123;p25"/>
          <p:cNvSpPr/>
          <p:nvPr/>
        </p:nvSpPr>
        <p:spPr>
          <a:xfrm>
            <a:off x="6165952" y="1756452"/>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4" name="Google Shape;124;p25"/>
          <p:cNvSpPr/>
          <p:nvPr/>
        </p:nvSpPr>
        <p:spPr>
          <a:xfrm>
            <a:off x="9174457" y="1747121"/>
            <a:ext cx="2868600"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6">
  <p:cSld name="Jefferson_2">
    <p:bg>
      <p:bgPr>
        <a:solidFill>
          <a:srgbClr val="F2F2F2"/>
        </a:solidFill>
      </p:bgPr>
    </p:bg>
    <p:spTree>
      <p:nvGrpSpPr>
        <p:cNvPr id="125" name="Shape 125"/>
        <p:cNvGrpSpPr/>
        <p:nvPr/>
      </p:nvGrpSpPr>
      <p:grpSpPr>
        <a:xfrm>
          <a:off x="0" y="0"/>
          <a:ext cx="0" cy="0"/>
          <a:chOff x="0" y="0"/>
          <a:chExt cx="0" cy="0"/>
        </a:xfrm>
      </p:grpSpPr>
      <p:sp>
        <p:nvSpPr>
          <p:cNvPr id="126" name="Google Shape;126;p26"/>
          <p:cNvSpPr/>
          <p:nvPr/>
        </p:nvSpPr>
        <p:spPr>
          <a:xfrm>
            <a:off x="192823" y="3818268"/>
            <a:ext cx="2868600" cy="2790000"/>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7" name="Google Shape;127;p26"/>
          <p:cNvSpPr/>
          <p:nvPr/>
        </p:nvSpPr>
        <p:spPr>
          <a:xfrm>
            <a:off x="3191342" y="3818115"/>
            <a:ext cx="2868600"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8" name="Google Shape;128;p26"/>
          <p:cNvSpPr/>
          <p:nvPr/>
        </p:nvSpPr>
        <p:spPr>
          <a:xfrm>
            <a:off x="6193381" y="3818115"/>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p26"/>
          <p:cNvSpPr/>
          <p:nvPr/>
        </p:nvSpPr>
        <p:spPr>
          <a:xfrm>
            <a:off x="9201886" y="3808784"/>
            <a:ext cx="2868600"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0" name="Google Shape;130;p26"/>
          <p:cNvSpPr/>
          <p:nvPr/>
        </p:nvSpPr>
        <p:spPr>
          <a:xfrm>
            <a:off x="8254460" y="1609164"/>
            <a:ext cx="3816000" cy="2050500"/>
          </a:xfrm>
          <a:prstGeom prst="rect">
            <a:avLst/>
          </a:prstGeom>
          <a:solidFill>
            <a:srgbClr val="C998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1" name="Google Shape;131;p26"/>
          <p:cNvSpPr/>
          <p:nvPr/>
        </p:nvSpPr>
        <p:spPr>
          <a:xfrm>
            <a:off x="192823" y="1609174"/>
            <a:ext cx="3816900" cy="2050500"/>
          </a:xfrm>
          <a:prstGeom prst="rect">
            <a:avLst/>
          </a:prstGeom>
          <a:solidFill>
            <a:srgbClr val="E17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2" name="Google Shape;132;p26"/>
          <p:cNvSpPr/>
          <p:nvPr/>
        </p:nvSpPr>
        <p:spPr>
          <a:xfrm>
            <a:off x="4169915" y="1616364"/>
            <a:ext cx="3924000" cy="20505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7">
  <p:cSld name="Jefferson_5">
    <p:bg>
      <p:bgPr>
        <a:solidFill>
          <a:srgbClr val="F2F2F2"/>
        </a:solidFill>
      </p:bgPr>
    </p:bg>
    <p:spTree>
      <p:nvGrpSpPr>
        <p:cNvPr id="133" name="Shape 133"/>
        <p:cNvGrpSpPr/>
        <p:nvPr/>
      </p:nvGrpSpPr>
      <p:grpSpPr>
        <a:xfrm>
          <a:off x="0" y="0"/>
          <a:ext cx="0" cy="0"/>
          <a:chOff x="0" y="0"/>
          <a:chExt cx="0" cy="0"/>
        </a:xfrm>
      </p:grpSpPr>
      <p:sp>
        <p:nvSpPr>
          <p:cNvPr id="134" name="Google Shape;134;p27"/>
          <p:cNvSpPr/>
          <p:nvPr/>
        </p:nvSpPr>
        <p:spPr>
          <a:xfrm>
            <a:off x="391885" y="3870627"/>
            <a:ext cx="3807000" cy="2558100"/>
          </a:xfrm>
          <a:prstGeom prst="rect">
            <a:avLst/>
          </a:prstGeom>
          <a:solidFill>
            <a:srgbClr val="86CC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p27"/>
          <p:cNvSpPr/>
          <p:nvPr/>
        </p:nvSpPr>
        <p:spPr>
          <a:xfrm>
            <a:off x="8003927" y="1710625"/>
            <a:ext cx="3796200" cy="2464800"/>
          </a:xfrm>
          <a:prstGeom prst="rect">
            <a:avLst/>
          </a:prstGeom>
          <a:solidFill>
            <a:srgbClr val="C998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27"/>
          <p:cNvSpPr/>
          <p:nvPr/>
        </p:nvSpPr>
        <p:spPr>
          <a:xfrm>
            <a:off x="4272550" y="4322619"/>
            <a:ext cx="3657600" cy="2106300"/>
          </a:xfrm>
          <a:prstGeom prst="rect">
            <a:avLst/>
          </a:prstGeom>
          <a:solidFill>
            <a:srgbClr val="E17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p27"/>
          <p:cNvSpPr/>
          <p:nvPr/>
        </p:nvSpPr>
        <p:spPr>
          <a:xfrm>
            <a:off x="4272550" y="1710625"/>
            <a:ext cx="3657600" cy="25308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8">
  <p:cSld name="Jefferson_7">
    <p:bg>
      <p:bgPr>
        <a:solidFill>
          <a:srgbClr val="F2F2F2"/>
        </a:solidFill>
      </p:bgPr>
    </p:bg>
    <p:spTree>
      <p:nvGrpSpPr>
        <p:cNvPr id="138" name="Shape 138"/>
        <p:cNvGrpSpPr/>
        <p:nvPr/>
      </p:nvGrpSpPr>
      <p:grpSpPr>
        <a:xfrm>
          <a:off x="0" y="0"/>
          <a:ext cx="0" cy="0"/>
          <a:chOff x="0" y="0"/>
          <a:chExt cx="0" cy="0"/>
        </a:xfrm>
      </p:grpSpPr>
      <p:grpSp>
        <p:nvGrpSpPr>
          <p:cNvPr id="139" name="Google Shape;139;p28"/>
          <p:cNvGrpSpPr/>
          <p:nvPr/>
        </p:nvGrpSpPr>
        <p:grpSpPr>
          <a:xfrm>
            <a:off x="145863" y="1699591"/>
            <a:ext cx="11879779" cy="4916235"/>
            <a:chOff x="145863" y="3419663"/>
            <a:chExt cx="11879779" cy="3195888"/>
          </a:xfrm>
        </p:grpSpPr>
        <p:sp>
          <p:nvSpPr>
            <p:cNvPr id="140" name="Google Shape;140;p28"/>
            <p:cNvSpPr/>
            <p:nvPr/>
          </p:nvSpPr>
          <p:spPr>
            <a:xfrm>
              <a:off x="146921" y="3825551"/>
              <a:ext cx="2868600" cy="2790000"/>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1" name="Google Shape;141;p28"/>
            <p:cNvSpPr/>
            <p:nvPr/>
          </p:nvSpPr>
          <p:spPr>
            <a:xfrm>
              <a:off x="3145440" y="3825398"/>
              <a:ext cx="2868600"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p28"/>
            <p:cNvSpPr/>
            <p:nvPr/>
          </p:nvSpPr>
          <p:spPr>
            <a:xfrm>
              <a:off x="6147479" y="3825398"/>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p28"/>
            <p:cNvSpPr/>
            <p:nvPr/>
          </p:nvSpPr>
          <p:spPr>
            <a:xfrm>
              <a:off x="9155984" y="3816067"/>
              <a:ext cx="2868600"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4" name="Google Shape;144;p28"/>
            <p:cNvSpPr/>
            <p:nvPr/>
          </p:nvSpPr>
          <p:spPr>
            <a:xfrm>
              <a:off x="145863" y="3429000"/>
              <a:ext cx="2868600" cy="6018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5" name="Google Shape;145;p28"/>
            <p:cNvSpPr/>
            <p:nvPr/>
          </p:nvSpPr>
          <p:spPr>
            <a:xfrm>
              <a:off x="3138224" y="3428998"/>
              <a:ext cx="2868600" cy="6018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6" name="Google Shape;146;p28"/>
            <p:cNvSpPr/>
            <p:nvPr/>
          </p:nvSpPr>
          <p:spPr>
            <a:xfrm>
              <a:off x="6148537" y="3428994"/>
              <a:ext cx="2869200" cy="6018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 name="Google Shape;147;p28"/>
            <p:cNvSpPr/>
            <p:nvPr/>
          </p:nvSpPr>
          <p:spPr>
            <a:xfrm>
              <a:off x="9157042" y="3419663"/>
              <a:ext cx="2868600" cy="6018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48" name="Google Shape;148;p28"/>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4">
  <p:cSld name="Jefferson_9">
    <p:bg>
      <p:bgPr>
        <a:solidFill>
          <a:srgbClr val="F2F2F2"/>
        </a:solidFill>
      </p:bgPr>
    </p:bg>
    <p:spTree>
      <p:nvGrpSpPr>
        <p:cNvPr id="15" name="Shape 15"/>
        <p:cNvGrpSpPr/>
        <p:nvPr/>
      </p:nvGrpSpPr>
      <p:grpSpPr>
        <a:xfrm>
          <a:off x="0" y="0"/>
          <a:ext cx="0" cy="0"/>
          <a:chOff x="0" y="0"/>
          <a:chExt cx="0" cy="0"/>
        </a:xfrm>
      </p:grpSpPr>
      <p:pic>
        <p:nvPicPr>
          <p:cNvPr id="16" name="Google Shape;16;p12"/>
          <p:cNvPicPr preferRelativeResize="0"/>
          <p:nvPr/>
        </p:nvPicPr>
        <p:blipFill rotWithShape="1">
          <a:blip r:embed="rId2">
            <a:alphaModFix/>
          </a:blip>
          <a:srcRect b="57103" l="0" r="0" t="0"/>
          <a:stretch/>
        </p:blipFill>
        <p:spPr>
          <a:xfrm>
            <a:off x="0" y="3916218"/>
            <a:ext cx="3376782" cy="2941782"/>
          </a:xfrm>
          <a:prstGeom prst="rect">
            <a:avLst/>
          </a:prstGeom>
          <a:noFill/>
          <a:ln>
            <a:noFill/>
          </a:ln>
        </p:spPr>
      </p:pic>
      <p:pic>
        <p:nvPicPr>
          <p:cNvPr id="17" name="Google Shape;17;p12"/>
          <p:cNvPicPr preferRelativeResize="0"/>
          <p:nvPr/>
        </p:nvPicPr>
        <p:blipFill rotWithShape="1">
          <a:blip r:embed="rId2">
            <a:alphaModFix/>
          </a:blip>
          <a:srcRect b="57103" l="0" r="0" t="0"/>
          <a:stretch/>
        </p:blipFill>
        <p:spPr>
          <a:xfrm>
            <a:off x="3376782" y="3916218"/>
            <a:ext cx="3376782" cy="2941782"/>
          </a:xfrm>
          <a:prstGeom prst="rect">
            <a:avLst/>
          </a:prstGeom>
          <a:noFill/>
          <a:ln>
            <a:noFill/>
          </a:ln>
        </p:spPr>
      </p:pic>
      <p:pic>
        <p:nvPicPr>
          <p:cNvPr id="18" name="Google Shape;18;p12"/>
          <p:cNvPicPr preferRelativeResize="0"/>
          <p:nvPr/>
        </p:nvPicPr>
        <p:blipFill rotWithShape="1">
          <a:blip r:embed="rId2">
            <a:alphaModFix/>
          </a:blip>
          <a:srcRect b="57103" l="0" r="0" t="0"/>
          <a:stretch/>
        </p:blipFill>
        <p:spPr>
          <a:xfrm>
            <a:off x="6753564" y="3916218"/>
            <a:ext cx="3376782" cy="2941782"/>
          </a:xfrm>
          <a:prstGeom prst="rect">
            <a:avLst/>
          </a:prstGeom>
          <a:noFill/>
          <a:ln>
            <a:noFill/>
          </a:ln>
        </p:spPr>
      </p:pic>
      <p:pic>
        <p:nvPicPr>
          <p:cNvPr id="19" name="Google Shape;19;p12"/>
          <p:cNvPicPr preferRelativeResize="0"/>
          <p:nvPr/>
        </p:nvPicPr>
        <p:blipFill rotWithShape="1">
          <a:blip r:embed="rId2">
            <a:alphaModFix/>
          </a:blip>
          <a:srcRect b="57103" l="0" r="38944" t="0"/>
          <a:stretch/>
        </p:blipFill>
        <p:spPr>
          <a:xfrm>
            <a:off x="10130346" y="3916218"/>
            <a:ext cx="2061654" cy="2941782"/>
          </a:xfrm>
          <a:prstGeom prst="rect">
            <a:avLst/>
          </a:prstGeom>
          <a:noFill/>
          <a:ln>
            <a:noFill/>
          </a:ln>
        </p:spPr>
      </p:pic>
      <p:sp>
        <p:nvSpPr>
          <p:cNvPr id="20" name="Google Shape;20;p12"/>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9">
  <p:cSld name="Jefferson_4">
    <p:bg>
      <p:bgPr>
        <a:solidFill>
          <a:srgbClr val="F2F2F2"/>
        </a:solidFill>
      </p:bgPr>
    </p:bg>
    <p:spTree>
      <p:nvGrpSpPr>
        <p:cNvPr id="149" name="Shape 149"/>
        <p:cNvGrpSpPr/>
        <p:nvPr/>
      </p:nvGrpSpPr>
      <p:grpSpPr>
        <a:xfrm>
          <a:off x="0" y="0"/>
          <a:ext cx="0" cy="0"/>
          <a:chOff x="0" y="0"/>
          <a:chExt cx="0" cy="0"/>
        </a:xfrm>
      </p:grpSpPr>
      <p:grpSp>
        <p:nvGrpSpPr>
          <p:cNvPr id="150" name="Google Shape;150;p29"/>
          <p:cNvGrpSpPr/>
          <p:nvPr/>
        </p:nvGrpSpPr>
        <p:grpSpPr>
          <a:xfrm flipH="1" rot="10800000">
            <a:off x="165394" y="1746984"/>
            <a:ext cx="11877663" cy="5111015"/>
            <a:chOff x="165394" y="1747121"/>
            <a:chExt cx="11877663" cy="5111015"/>
          </a:xfrm>
        </p:grpSpPr>
        <p:sp>
          <p:nvSpPr>
            <p:cNvPr id="151" name="Google Shape;151;p29"/>
            <p:cNvSpPr/>
            <p:nvPr/>
          </p:nvSpPr>
          <p:spPr>
            <a:xfrm>
              <a:off x="165394" y="4682836"/>
              <a:ext cx="11877600" cy="21753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2" name="Google Shape;152;p29"/>
            <p:cNvSpPr/>
            <p:nvPr/>
          </p:nvSpPr>
          <p:spPr>
            <a:xfrm>
              <a:off x="165394" y="1756605"/>
              <a:ext cx="2868600" cy="2790000"/>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3" name="Google Shape;153;p29"/>
            <p:cNvSpPr/>
            <p:nvPr/>
          </p:nvSpPr>
          <p:spPr>
            <a:xfrm>
              <a:off x="3163913" y="1756452"/>
              <a:ext cx="2868600"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4" name="Google Shape;154;p29"/>
            <p:cNvSpPr/>
            <p:nvPr/>
          </p:nvSpPr>
          <p:spPr>
            <a:xfrm>
              <a:off x="6165952" y="1756452"/>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5" name="Google Shape;155;p29"/>
            <p:cNvSpPr/>
            <p:nvPr/>
          </p:nvSpPr>
          <p:spPr>
            <a:xfrm>
              <a:off x="9174457" y="1747121"/>
              <a:ext cx="2868600"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56" name="Google Shape;156;p29"/>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10">
  <p:cSld name="Jefferson_10">
    <p:bg>
      <p:bgPr>
        <a:solidFill>
          <a:srgbClr val="F2F2F2"/>
        </a:solidFill>
      </p:bgPr>
    </p:bg>
    <p:spTree>
      <p:nvGrpSpPr>
        <p:cNvPr id="157" name="Shape 157"/>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58" name="Shape 158"/>
        <p:cNvGrpSpPr/>
        <p:nvPr/>
      </p:nvGrpSpPr>
      <p:grpSpPr>
        <a:xfrm>
          <a:off x="0" y="0"/>
          <a:ext cx="0" cy="0"/>
          <a:chOff x="0" y="0"/>
          <a:chExt cx="0" cy="0"/>
        </a:xfrm>
      </p:grpSpPr>
      <p:grpSp>
        <p:nvGrpSpPr>
          <p:cNvPr id="159" name="Google Shape;159;p31"/>
          <p:cNvGrpSpPr/>
          <p:nvPr/>
        </p:nvGrpSpPr>
        <p:grpSpPr>
          <a:xfrm>
            <a:off x="0" y="0"/>
            <a:ext cx="12192000" cy="6858000"/>
            <a:chOff x="0" y="0"/>
            <a:chExt cx="12192000" cy="6858000"/>
          </a:xfrm>
        </p:grpSpPr>
        <p:sp>
          <p:nvSpPr>
            <p:cNvPr id="160" name="Google Shape;160;p31"/>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1" name="Google Shape;161;p31">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162" name="Google Shape;162;p31"/>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s-ES" sz="3600" u="none" cap="none" strike="noStrike">
                  <a:solidFill>
                    <a:srgbClr val="3F3F3F"/>
                  </a:solidFill>
                  <a:latin typeface="Poppins"/>
                  <a:ea typeface="Poppins"/>
                  <a:cs typeface="Poppins"/>
                  <a:sym typeface="Poppins"/>
                </a:rPr>
                <a:t>Free </a:t>
              </a:r>
              <a:r>
                <a:rPr b="0" i="0" lang="es-ES" sz="3600" u="none" cap="none" strike="noStrike">
                  <a:solidFill>
                    <a:srgbClr val="3F3F3F"/>
                  </a:solidFill>
                  <a:latin typeface="Poppins"/>
                  <a:ea typeface="Poppins"/>
                  <a:cs typeface="Poppins"/>
                  <a:sym typeface="Poppins"/>
                </a:rPr>
                <a:t>themes and templates for </a:t>
              </a:r>
              <a:r>
                <a:rPr b="1" i="0" lang="es-ES" sz="3600" u="none" cap="none" strike="noStrike">
                  <a:solidFill>
                    <a:srgbClr val="3F3F3F"/>
                  </a:solidFill>
                  <a:latin typeface="Poppins"/>
                  <a:ea typeface="Poppins"/>
                  <a:cs typeface="Poppins"/>
                  <a:sym typeface="Poppins"/>
                </a:rPr>
                <a:t>Google Slides</a:t>
              </a:r>
              <a:r>
                <a:rPr b="0" i="0" lang="es-ES" sz="3600" u="none" cap="none" strike="noStrike">
                  <a:solidFill>
                    <a:srgbClr val="3F3F3F"/>
                  </a:solidFill>
                  <a:latin typeface="Poppins"/>
                  <a:ea typeface="Poppins"/>
                  <a:cs typeface="Poppins"/>
                  <a:sym typeface="Poppins"/>
                </a:rPr>
                <a:t> or </a:t>
              </a:r>
              <a:r>
                <a:rPr b="1" i="0" lang="es-ES" sz="3600" u="none" cap="none" strike="noStrike">
                  <a:solidFill>
                    <a:srgbClr val="3F3F3F"/>
                  </a:solidFill>
                  <a:latin typeface="Poppins"/>
                  <a:ea typeface="Poppins"/>
                  <a:cs typeface="Poppins"/>
                  <a:sym typeface="Poppins"/>
                </a:rPr>
                <a:t>PowerPoint</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000"/>
                <a:buFont typeface="Arial"/>
                <a:buNone/>
              </a:pPr>
              <a:r>
                <a:rPr b="1" i="0" lang="es-ES" sz="3000" u="none" cap="none" strike="noStrike">
                  <a:solidFill>
                    <a:srgbClr val="FFCB25"/>
                  </a:solidFill>
                  <a:latin typeface="Poppins"/>
                  <a:ea typeface="Poppins"/>
                  <a:cs typeface="Poppins"/>
                  <a:sym typeface="Poppins"/>
                </a:rPr>
                <a:t>NOT to be sold as is or modified!</a:t>
              </a:r>
              <a:endParaRPr b="1" i="0" sz="3000" u="none" cap="none" strike="noStrike">
                <a:solidFill>
                  <a:srgbClr val="FFCB2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700"/>
                <a:buFont typeface="Arial"/>
                <a:buNone/>
              </a:pPr>
              <a:r>
                <a:rPr b="0" i="0" lang="es-ES" sz="2700" u="none" cap="none" strike="noStrike">
                  <a:solidFill>
                    <a:srgbClr val="3F3F3F"/>
                  </a:solidFill>
                  <a:latin typeface="Poppins"/>
                  <a:ea typeface="Poppins"/>
                  <a:cs typeface="Poppins"/>
                  <a:sym typeface="Poppins"/>
                </a:rPr>
                <a:t>Read </a:t>
              </a:r>
              <a:r>
                <a:rPr b="0" i="0" lang="es-ES" sz="2700" u="sng" cap="none" strike="noStrike">
                  <a:solidFill>
                    <a:srgbClr val="3F3F3F"/>
                  </a:solidFill>
                  <a:latin typeface="Poppins"/>
                  <a:ea typeface="Poppins"/>
                  <a:cs typeface="Poppins"/>
                  <a:sym typeface="Poppins"/>
                  <a:hlinkClick r:id="rId4">
                    <a:extLst>
                      <a:ext uri="{A12FA001-AC4F-418D-AE19-62706E023703}">
                        <ahyp:hlinkClr val="tx"/>
                      </a:ext>
                    </a:extLst>
                  </a:hlinkClick>
                </a:rPr>
                <a:t>FAQ</a:t>
              </a:r>
              <a:r>
                <a:rPr b="1" i="0" lang="es-ES" sz="4400" u="none" cap="none" strike="noStrike">
                  <a:solidFill>
                    <a:srgbClr val="FFCB25"/>
                  </a:solidFill>
                  <a:latin typeface="Poppins"/>
                  <a:ea typeface="Poppins"/>
                  <a:cs typeface="Poppins"/>
                  <a:sym typeface="Poppins"/>
                </a:rPr>
                <a:t> </a:t>
              </a:r>
              <a:r>
                <a:rPr b="0" i="0" lang="es-ES" sz="2700" u="none" cap="none" strike="noStrike">
                  <a:solidFill>
                    <a:srgbClr val="3F3F3F"/>
                  </a:solidFill>
                  <a:latin typeface="Poppins"/>
                  <a:ea typeface="Poppins"/>
                  <a:cs typeface="Poppins"/>
                  <a:sym typeface="Poppins"/>
                </a:rPr>
                <a:t>on slidesmania.com</a:t>
              </a:r>
              <a:endParaRPr b="0" i="0" sz="2700" u="none" cap="none" strike="noStrike">
                <a:solidFill>
                  <a:srgbClr val="3F3F3F"/>
                </a:solidFill>
                <a:latin typeface="Poppins"/>
                <a:ea typeface="Poppins"/>
                <a:cs typeface="Poppins"/>
                <a:sym typeface="Poppins"/>
              </a:endParaRPr>
            </a:p>
          </p:txBody>
        </p:sp>
        <p:cxnSp>
          <p:nvCxnSpPr>
            <p:cNvPr id="163" name="Google Shape;163;p31"/>
            <p:cNvCxnSpPr/>
            <p:nvPr/>
          </p:nvCxnSpPr>
          <p:spPr>
            <a:xfrm>
              <a:off x="10423367" y="5688858"/>
              <a:ext cx="1495200" cy="12900"/>
            </a:xfrm>
            <a:prstGeom prst="straightConnector1">
              <a:avLst/>
            </a:prstGeom>
            <a:noFill/>
            <a:ln cap="flat" cmpd="sng" w="38100">
              <a:solidFill>
                <a:srgbClr val="FFCB25"/>
              </a:solidFill>
              <a:prstDash val="solid"/>
              <a:round/>
              <a:headEnd len="sm" w="sm" type="none"/>
              <a:tailEnd len="sm" w="sm" type="none"/>
            </a:ln>
          </p:spPr>
        </p:cxnSp>
        <p:pic>
          <p:nvPicPr>
            <p:cNvPr id="164" name="Google Shape;164;p31">
              <a:hlinkClick r:id="rId5"/>
            </p:cNvPr>
            <p:cNvPicPr preferRelativeResize="0"/>
            <p:nvPr/>
          </p:nvPicPr>
          <p:blipFill rotWithShape="1">
            <a:blip r:embed="rId6">
              <a:alphaModFix/>
            </a:blip>
            <a:srcRect b="0" l="0" r="0" t="0"/>
            <a:stretch/>
          </p:blipFill>
          <p:spPr>
            <a:xfrm>
              <a:off x="8982558" y="5912306"/>
              <a:ext cx="713232" cy="637863"/>
            </a:xfrm>
            <a:prstGeom prst="rect">
              <a:avLst/>
            </a:prstGeom>
            <a:noFill/>
            <a:ln>
              <a:noFill/>
            </a:ln>
          </p:spPr>
        </p:pic>
        <p:pic>
          <p:nvPicPr>
            <p:cNvPr id="165" name="Google Shape;165;p31">
              <a:hlinkClick r:id="rId7"/>
            </p:cNvPr>
            <p:cNvPicPr preferRelativeResize="0"/>
            <p:nvPr/>
          </p:nvPicPr>
          <p:blipFill rotWithShape="1">
            <a:blip r:embed="rId8">
              <a:alphaModFix/>
            </a:blip>
            <a:srcRect b="0" l="0" r="0" t="0"/>
            <a:stretch/>
          </p:blipFill>
          <p:spPr>
            <a:xfrm>
              <a:off x="9764428" y="5916798"/>
              <a:ext cx="708660" cy="628879"/>
            </a:xfrm>
            <a:prstGeom prst="rect">
              <a:avLst/>
            </a:prstGeom>
            <a:noFill/>
            <a:ln>
              <a:noFill/>
            </a:ln>
          </p:spPr>
        </p:pic>
        <p:pic>
          <p:nvPicPr>
            <p:cNvPr id="166" name="Google Shape;166;p31">
              <a:hlinkClick r:id="rId9"/>
            </p:cNvPr>
            <p:cNvPicPr preferRelativeResize="0"/>
            <p:nvPr/>
          </p:nvPicPr>
          <p:blipFill rotWithShape="1">
            <a:blip r:embed="rId10">
              <a:alphaModFix/>
            </a:blip>
            <a:srcRect b="0" l="0" r="0" t="0"/>
            <a:stretch/>
          </p:blipFill>
          <p:spPr>
            <a:xfrm>
              <a:off x="10541715" y="5905569"/>
              <a:ext cx="612648" cy="624387"/>
            </a:xfrm>
            <a:prstGeom prst="rect">
              <a:avLst/>
            </a:prstGeom>
            <a:noFill/>
            <a:ln>
              <a:noFill/>
            </a:ln>
          </p:spPr>
        </p:pic>
        <p:pic>
          <p:nvPicPr>
            <p:cNvPr id="167" name="Google Shape;167;p31">
              <a:hlinkClick r:id="rId11"/>
            </p:cNvPr>
            <p:cNvPicPr preferRelativeResize="0"/>
            <p:nvPr/>
          </p:nvPicPr>
          <p:blipFill rotWithShape="1">
            <a:blip r:embed="rId12">
              <a:alphaModFix/>
            </a:blip>
            <a:srcRect b="0" l="0" r="0" t="0"/>
            <a:stretch/>
          </p:blipFill>
          <p:spPr>
            <a:xfrm>
              <a:off x="11219049" y="5916799"/>
              <a:ext cx="699516" cy="601927"/>
            </a:xfrm>
            <a:prstGeom prst="rect">
              <a:avLst/>
            </a:prstGeom>
            <a:noFill/>
            <a:ln>
              <a:noFill/>
            </a:ln>
          </p:spPr>
        </p:pic>
        <p:sp>
          <p:nvSpPr>
            <p:cNvPr id="168" name="Google Shape;168;p31"/>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es-ES" sz="2400" u="none" cap="none" strike="noStrike">
                  <a:solidFill>
                    <a:srgbClr val="252525"/>
                  </a:solidFill>
                  <a:latin typeface="Homemade Apple"/>
                  <a:ea typeface="Homemade Apple"/>
                  <a:cs typeface="Homemade Apple"/>
                  <a:sym typeface="Homemade Apple"/>
                </a:rPr>
                <a:t>Sharing is caring!</a:t>
              </a:r>
              <a:endParaRPr b="1" i="0" sz="2400" u="none" cap="none" strike="noStrike">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2">
  <p:cSld name="Jefferson_8">
    <p:bg>
      <p:bgPr>
        <a:solidFill>
          <a:srgbClr val="F2F2F2"/>
        </a:solidFill>
      </p:bgPr>
    </p:bg>
    <p:spTree>
      <p:nvGrpSpPr>
        <p:cNvPr id="21" name="Shape 21"/>
        <p:cNvGrpSpPr/>
        <p:nvPr/>
      </p:nvGrpSpPr>
      <p:grpSpPr>
        <a:xfrm>
          <a:off x="0" y="0"/>
          <a:ext cx="0" cy="0"/>
          <a:chOff x="0" y="0"/>
          <a:chExt cx="0" cy="0"/>
        </a:xfrm>
      </p:grpSpPr>
      <p:sp>
        <p:nvSpPr>
          <p:cNvPr id="22" name="Google Shape;22;p13"/>
          <p:cNvSpPr/>
          <p:nvPr/>
        </p:nvSpPr>
        <p:spPr>
          <a:xfrm>
            <a:off x="85916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 name="Google Shape;23;p13"/>
          <p:cNvPicPr preferRelativeResize="0"/>
          <p:nvPr/>
        </p:nvPicPr>
        <p:blipFill rotWithShape="1">
          <a:blip r:embed="rId2">
            <a:alphaModFix/>
          </a:blip>
          <a:srcRect b="0" l="0" r="0" t="0"/>
          <a:stretch/>
        </p:blipFill>
        <p:spPr>
          <a:xfrm>
            <a:off x="8648938" y="142450"/>
            <a:ext cx="1428525" cy="1036149"/>
          </a:xfrm>
          <a:prstGeom prst="rect">
            <a:avLst/>
          </a:prstGeom>
          <a:noFill/>
          <a:ln>
            <a:noFill/>
          </a:ln>
        </p:spPr>
      </p:pic>
      <p:sp>
        <p:nvSpPr>
          <p:cNvPr id="24" name="Google Shape;24;p13"/>
          <p:cNvSpPr/>
          <p:nvPr/>
        </p:nvSpPr>
        <p:spPr>
          <a:xfrm>
            <a:off x="101348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persona, hierba, exterior, niño&#10;&#10;Descripción generada automáticamente" id="25" name="Google Shape;25;p13"/>
          <p:cNvPicPr preferRelativeResize="0"/>
          <p:nvPr/>
        </p:nvPicPr>
        <p:blipFill rotWithShape="1">
          <a:blip r:embed="rId3">
            <a:alphaModFix/>
          </a:blip>
          <a:srcRect b="0" l="0" r="0" t="0"/>
          <a:stretch/>
        </p:blipFill>
        <p:spPr>
          <a:xfrm>
            <a:off x="10134800" y="142450"/>
            <a:ext cx="1483050" cy="1036150"/>
          </a:xfrm>
          <a:prstGeom prst="rect">
            <a:avLst/>
          </a:prstGeom>
          <a:noFill/>
          <a:ln>
            <a:noFill/>
          </a:ln>
        </p:spPr>
      </p:pic>
      <p:sp>
        <p:nvSpPr>
          <p:cNvPr id="26" name="Google Shape;26;p13"/>
          <p:cNvSpPr/>
          <p:nvPr/>
        </p:nvSpPr>
        <p:spPr>
          <a:xfrm>
            <a:off x="70484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niño, persona, pequeño, joven&#10;&#10;Descripción generada automáticamente" id="27" name="Google Shape;27;p13"/>
          <p:cNvPicPr preferRelativeResize="0"/>
          <p:nvPr/>
        </p:nvPicPr>
        <p:blipFill rotWithShape="1">
          <a:blip r:embed="rId4">
            <a:alphaModFix/>
          </a:blip>
          <a:srcRect b="0" l="0" r="0" t="0"/>
          <a:stretch/>
        </p:blipFill>
        <p:spPr>
          <a:xfrm>
            <a:off x="7115225" y="147525"/>
            <a:ext cx="1476375" cy="1026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9">
  <p:cSld name="Jefferson_4">
    <p:bg>
      <p:bgPr>
        <a:solidFill>
          <a:srgbClr val="F2F2F2"/>
        </a:solidFill>
      </p:bgPr>
    </p:bg>
    <p:spTree>
      <p:nvGrpSpPr>
        <p:cNvPr id="28" name="Shape 28"/>
        <p:cNvGrpSpPr/>
        <p:nvPr/>
      </p:nvGrpSpPr>
      <p:grpSpPr>
        <a:xfrm>
          <a:off x="0" y="0"/>
          <a:ext cx="0" cy="0"/>
          <a:chOff x="0" y="0"/>
          <a:chExt cx="0" cy="0"/>
        </a:xfrm>
      </p:grpSpPr>
      <p:grpSp>
        <p:nvGrpSpPr>
          <p:cNvPr id="29" name="Google Shape;29;p14"/>
          <p:cNvGrpSpPr/>
          <p:nvPr/>
        </p:nvGrpSpPr>
        <p:grpSpPr>
          <a:xfrm flipH="1" rot="10800000">
            <a:off x="165394" y="1747121"/>
            <a:ext cx="11877637" cy="5110878"/>
            <a:chOff x="165394" y="1747121"/>
            <a:chExt cx="11877637" cy="5110878"/>
          </a:xfrm>
        </p:grpSpPr>
        <p:sp>
          <p:nvSpPr>
            <p:cNvPr id="30" name="Google Shape;30;p14"/>
            <p:cNvSpPr/>
            <p:nvPr/>
          </p:nvSpPr>
          <p:spPr>
            <a:xfrm>
              <a:off x="165394" y="4682836"/>
              <a:ext cx="11877637" cy="2175163"/>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14"/>
            <p:cNvSpPr/>
            <p:nvPr/>
          </p:nvSpPr>
          <p:spPr>
            <a:xfrm>
              <a:off x="165394" y="1756605"/>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 name="Google Shape;32;p14"/>
            <p:cNvSpPr/>
            <p:nvPr/>
          </p:nvSpPr>
          <p:spPr>
            <a:xfrm>
              <a:off x="3163913" y="1756452"/>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 name="Google Shape;33;p14"/>
            <p:cNvSpPr/>
            <p:nvPr/>
          </p:nvSpPr>
          <p:spPr>
            <a:xfrm>
              <a:off x="6165952" y="1756452"/>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 name="Google Shape;34;p14"/>
            <p:cNvSpPr/>
            <p:nvPr/>
          </p:nvSpPr>
          <p:spPr>
            <a:xfrm>
              <a:off x="9174457" y="1747121"/>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5" name="Google Shape;35;p14"/>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3">
  <p:cSld name="Jefferson_6">
    <p:bg>
      <p:bgPr>
        <a:solidFill>
          <a:srgbClr val="F2F2F2"/>
        </a:solidFill>
      </p:bgPr>
    </p:bg>
    <p:spTree>
      <p:nvGrpSpPr>
        <p:cNvPr id="36" name="Shape 36"/>
        <p:cNvGrpSpPr/>
        <p:nvPr/>
      </p:nvGrpSpPr>
      <p:grpSpPr>
        <a:xfrm>
          <a:off x="0" y="0"/>
          <a:ext cx="0" cy="0"/>
          <a:chOff x="0" y="0"/>
          <a:chExt cx="0" cy="0"/>
        </a:xfrm>
      </p:grpSpPr>
      <p:sp>
        <p:nvSpPr>
          <p:cNvPr id="37" name="Google Shape;37;p15"/>
          <p:cNvSpPr/>
          <p:nvPr/>
        </p:nvSpPr>
        <p:spPr>
          <a:xfrm>
            <a:off x="1009008" y="3825626"/>
            <a:ext cx="2868600" cy="2790000"/>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 name="Google Shape;38;p15"/>
          <p:cNvSpPr/>
          <p:nvPr/>
        </p:nvSpPr>
        <p:spPr>
          <a:xfrm>
            <a:off x="4677303" y="3825473"/>
            <a:ext cx="2868600"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 name="Google Shape;39;p15"/>
          <p:cNvSpPr/>
          <p:nvPr/>
        </p:nvSpPr>
        <p:spPr>
          <a:xfrm>
            <a:off x="8345604" y="3825473"/>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 name="Google Shape;40;p15"/>
          <p:cNvSpPr/>
          <p:nvPr/>
        </p:nvSpPr>
        <p:spPr>
          <a:xfrm>
            <a:off x="1008988" y="3428988"/>
            <a:ext cx="2868600" cy="6018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15"/>
          <p:cNvSpPr/>
          <p:nvPr/>
        </p:nvSpPr>
        <p:spPr>
          <a:xfrm>
            <a:off x="4677299" y="3428998"/>
            <a:ext cx="2868600" cy="6018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 name="Google Shape;42;p15"/>
          <p:cNvSpPr/>
          <p:nvPr/>
        </p:nvSpPr>
        <p:spPr>
          <a:xfrm>
            <a:off x="8345612" y="3428994"/>
            <a:ext cx="2869200" cy="6018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 name="Google Shape;43;p15"/>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5">
  <p:cSld name="Jefferson_3">
    <p:bg>
      <p:bgPr>
        <a:solidFill>
          <a:srgbClr val="F2F2F2"/>
        </a:solidFill>
      </p:bgPr>
    </p:bg>
    <p:spTree>
      <p:nvGrpSpPr>
        <p:cNvPr id="44" name="Shape 44"/>
        <p:cNvGrpSpPr/>
        <p:nvPr/>
      </p:nvGrpSpPr>
      <p:grpSpPr>
        <a:xfrm>
          <a:off x="0" y="0"/>
          <a:ext cx="0" cy="0"/>
          <a:chOff x="0" y="0"/>
          <a:chExt cx="0" cy="0"/>
        </a:xfrm>
      </p:grpSpPr>
      <p:sp>
        <p:nvSpPr>
          <p:cNvPr id="45" name="Google Shape;45;p16"/>
          <p:cNvSpPr/>
          <p:nvPr/>
        </p:nvSpPr>
        <p:spPr>
          <a:xfrm>
            <a:off x="165394" y="4682836"/>
            <a:ext cx="11877637" cy="2175163"/>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 name="Google Shape;46;p16"/>
          <p:cNvSpPr/>
          <p:nvPr/>
        </p:nvSpPr>
        <p:spPr>
          <a:xfrm>
            <a:off x="165394" y="1756605"/>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16"/>
          <p:cNvSpPr/>
          <p:nvPr/>
        </p:nvSpPr>
        <p:spPr>
          <a:xfrm>
            <a:off x="3163913" y="1756452"/>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 name="Google Shape;48;p16"/>
          <p:cNvSpPr/>
          <p:nvPr/>
        </p:nvSpPr>
        <p:spPr>
          <a:xfrm>
            <a:off x="6165952" y="1756452"/>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 name="Google Shape;49;p16"/>
          <p:cNvSpPr/>
          <p:nvPr/>
        </p:nvSpPr>
        <p:spPr>
          <a:xfrm>
            <a:off x="9174457" y="1747121"/>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6">
  <p:cSld name="Jefferson_2">
    <p:bg>
      <p:bgPr>
        <a:solidFill>
          <a:srgbClr val="F2F2F2"/>
        </a:solidFill>
      </p:bgPr>
    </p:bg>
    <p:spTree>
      <p:nvGrpSpPr>
        <p:cNvPr id="50" name="Shape 50"/>
        <p:cNvGrpSpPr/>
        <p:nvPr/>
      </p:nvGrpSpPr>
      <p:grpSpPr>
        <a:xfrm>
          <a:off x="0" y="0"/>
          <a:ext cx="0" cy="0"/>
          <a:chOff x="0" y="0"/>
          <a:chExt cx="0" cy="0"/>
        </a:xfrm>
      </p:grpSpPr>
      <p:sp>
        <p:nvSpPr>
          <p:cNvPr id="51" name="Google Shape;51;p17"/>
          <p:cNvSpPr/>
          <p:nvPr/>
        </p:nvSpPr>
        <p:spPr>
          <a:xfrm>
            <a:off x="192823" y="3818268"/>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 name="Google Shape;52;p17"/>
          <p:cNvSpPr/>
          <p:nvPr/>
        </p:nvSpPr>
        <p:spPr>
          <a:xfrm>
            <a:off x="3191342" y="3818115"/>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 name="Google Shape;53;p17"/>
          <p:cNvSpPr/>
          <p:nvPr/>
        </p:nvSpPr>
        <p:spPr>
          <a:xfrm>
            <a:off x="6193381" y="3818115"/>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 name="Google Shape;54;p17"/>
          <p:cNvSpPr/>
          <p:nvPr/>
        </p:nvSpPr>
        <p:spPr>
          <a:xfrm>
            <a:off x="9201886" y="3808784"/>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 name="Google Shape;55;p17"/>
          <p:cNvSpPr/>
          <p:nvPr/>
        </p:nvSpPr>
        <p:spPr>
          <a:xfrm>
            <a:off x="8254460" y="1609164"/>
            <a:ext cx="3816000" cy="2050486"/>
          </a:xfrm>
          <a:prstGeom prst="rect">
            <a:avLst/>
          </a:prstGeom>
          <a:solidFill>
            <a:srgbClr val="C998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 name="Google Shape;56;p17"/>
          <p:cNvSpPr/>
          <p:nvPr/>
        </p:nvSpPr>
        <p:spPr>
          <a:xfrm>
            <a:off x="192823" y="1609174"/>
            <a:ext cx="3816944" cy="2050476"/>
          </a:xfrm>
          <a:prstGeom prst="rect">
            <a:avLst/>
          </a:prstGeom>
          <a:solidFill>
            <a:srgbClr val="E17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 name="Google Shape;57;p17"/>
          <p:cNvSpPr/>
          <p:nvPr/>
        </p:nvSpPr>
        <p:spPr>
          <a:xfrm>
            <a:off x="4169915" y="1616364"/>
            <a:ext cx="3924000" cy="2050476"/>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7">
  <p:cSld name="Jefferson_5">
    <p:bg>
      <p:bgPr>
        <a:solidFill>
          <a:srgbClr val="F2F2F2"/>
        </a:solidFill>
      </p:bgPr>
    </p:bg>
    <p:spTree>
      <p:nvGrpSpPr>
        <p:cNvPr id="58" name="Shape 58"/>
        <p:cNvGrpSpPr/>
        <p:nvPr/>
      </p:nvGrpSpPr>
      <p:grpSpPr>
        <a:xfrm>
          <a:off x="0" y="0"/>
          <a:ext cx="0" cy="0"/>
          <a:chOff x="0" y="0"/>
          <a:chExt cx="0" cy="0"/>
        </a:xfrm>
      </p:grpSpPr>
      <p:sp>
        <p:nvSpPr>
          <p:cNvPr id="59" name="Google Shape;59;p18"/>
          <p:cNvSpPr/>
          <p:nvPr/>
        </p:nvSpPr>
        <p:spPr>
          <a:xfrm>
            <a:off x="391885" y="3870627"/>
            <a:ext cx="3806889" cy="2558159"/>
          </a:xfrm>
          <a:prstGeom prst="rect">
            <a:avLst/>
          </a:prstGeom>
          <a:solidFill>
            <a:srgbClr val="86CC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 name="Google Shape;60;p18"/>
          <p:cNvSpPr/>
          <p:nvPr/>
        </p:nvSpPr>
        <p:spPr>
          <a:xfrm>
            <a:off x="8003927" y="1710625"/>
            <a:ext cx="3796187" cy="2464864"/>
          </a:xfrm>
          <a:prstGeom prst="rect">
            <a:avLst/>
          </a:prstGeom>
          <a:solidFill>
            <a:srgbClr val="C998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 name="Google Shape;61;p18"/>
          <p:cNvSpPr/>
          <p:nvPr/>
        </p:nvSpPr>
        <p:spPr>
          <a:xfrm>
            <a:off x="4272550" y="4322619"/>
            <a:ext cx="3657600" cy="2106168"/>
          </a:xfrm>
          <a:prstGeom prst="rect">
            <a:avLst/>
          </a:prstGeom>
          <a:solidFill>
            <a:srgbClr val="E17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18"/>
          <p:cNvSpPr/>
          <p:nvPr/>
        </p:nvSpPr>
        <p:spPr>
          <a:xfrm>
            <a:off x="4272550" y="1710625"/>
            <a:ext cx="3657600" cy="2530788"/>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8">
  <p:cSld name="Jefferson_7">
    <p:bg>
      <p:bgPr>
        <a:solidFill>
          <a:srgbClr val="F2F2F2"/>
        </a:solidFill>
      </p:bgPr>
    </p:bg>
    <p:spTree>
      <p:nvGrpSpPr>
        <p:cNvPr id="63" name="Shape 63"/>
        <p:cNvGrpSpPr/>
        <p:nvPr/>
      </p:nvGrpSpPr>
      <p:grpSpPr>
        <a:xfrm>
          <a:off x="0" y="0"/>
          <a:ext cx="0" cy="0"/>
          <a:chOff x="0" y="0"/>
          <a:chExt cx="0" cy="0"/>
        </a:xfrm>
      </p:grpSpPr>
      <p:grpSp>
        <p:nvGrpSpPr>
          <p:cNvPr id="64" name="Google Shape;64;p19"/>
          <p:cNvGrpSpPr/>
          <p:nvPr/>
        </p:nvGrpSpPr>
        <p:grpSpPr>
          <a:xfrm>
            <a:off x="145863" y="1699491"/>
            <a:ext cx="11879752" cy="4915913"/>
            <a:chOff x="145863" y="3419663"/>
            <a:chExt cx="11879752" cy="3195739"/>
          </a:xfrm>
        </p:grpSpPr>
        <p:sp>
          <p:nvSpPr>
            <p:cNvPr id="65" name="Google Shape;65;p19"/>
            <p:cNvSpPr/>
            <p:nvPr/>
          </p:nvSpPr>
          <p:spPr>
            <a:xfrm>
              <a:off x="146921" y="3825551"/>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 name="Google Shape;66;p19"/>
            <p:cNvSpPr/>
            <p:nvPr/>
          </p:nvSpPr>
          <p:spPr>
            <a:xfrm>
              <a:off x="3145440" y="3825398"/>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 name="Google Shape;67;p19"/>
            <p:cNvSpPr/>
            <p:nvPr/>
          </p:nvSpPr>
          <p:spPr>
            <a:xfrm>
              <a:off x="6147479" y="3825398"/>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 name="Google Shape;68;p19"/>
            <p:cNvSpPr/>
            <p:nvPr/>
          </p:nvSpPr>
          <p:spPr>
            <a:xfrm>
              <a:off x="9155984" y="3816067"/>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 name="Google Shape;69;p19"/>
            <p:cNvSpPr/>
            <p:nvPr/>
          </p:nvSpPr>
          <p:spPr>
            <a:xfrm>
              <a:off x="145863" y="3429000"/>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19"/>
            <p:cNvSpPr/>
            <p:nvPr/>
          </p:nvSpPr>
          <p:spPr>
            <a:xfrm>
              <a:off x="3138224" y="3428998"/>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19"/>
            <p:cNvSpPr/>
            <p:nvPr/>
          </p:nvSpPr>
          <p:spPr>
            <a:xfrm>
              <a:off x="6148537" y="3428994"/>
              <a:ext cx="2869200"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19"/>
            <p:cNvSpPr/>
            <p:nvPr/>
          </p:nvSpPr>
          <p:spPr>
            <a:xfrm>
              <a:off x="9157042" y="3419663"/>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73" name="Google Shape;73;p19"/>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 name="Shape 86"/>
        <p:cNvGrpSpPr/>
        <p:nvPr/>
      </p:nvGrpSpPr>
      <p:grpSpPr>
        <a:xfrm>
          <a:off x="0" y="0"/>
          <a:ext cx="0" cy="0"/>
          <a:chOff x="0" y="0"/>
          <a:chExt cx="0" cy="0"/>
        </a:xfrm>
      </p:grpSpPr>
      <p:sp>
        <p:nvSpPr>
          <p:cNvPr id="87" name="Google Shape;87;p10"/>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14.jpg"/><Relationship Id="rId5" Type="http://schemas.openxmlformats.org/officeDocument/2006/relationships/image" Target="../media/image2.jpg"/><Relationship Id="rId6"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
          <p:cNvSpPr txBox="1"/>
          <p:nvPr/>
        </p:nvSpPr>
        <p:spPr>
          <a:xfrm>
            <a:off x="1383925" y="5228550"/>
            <a:ext cx="7465500" cy="1266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rPr b="1" i="0" lang="es-ES" sz="2700" u="none" cap="none" strike="noStrike">
                <a:solidFill>
                  <a:schemeClr val="lt1"/>
                </a:solidFill>
                <a:latin typeface="Barlow"/>
                <a:ea typeface="Barlow"/>
                <a:cs typeface="Barlow"/>
                <a:sym typeface="Barlow"/>
              </a:rPr>
              <a:t>Document d’information sur la nature et les moments des principales évaluations</a:t>
            </a:r>
            <a:endParaRPr b="1" i="0" sz="27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2700"/>
              <a:buFont typeface="Arial"/>
              <a:buNone/>
            </a:pPr>
            <a:r>
              <a:rPr b="1" i="0" lang="es-ES" sz="2700" u="none" cap="none" strike="noStrike">
                <a:solidFill>
                  <a:schemeClr val="lt1"/>
                </a:solidFill>
                <a:latin typeface="Barlow"/>
                <a:ea typeface="Barlow"/>
                <a:cs typeface="Barlow"/>
                <a:sym typeface="Barlow"/>
              </a:rPr>
              <a:t>2025-2026</a:t>
            </a:r>
            <a:endParaRPr b="1" i="0" sz="27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chemeClr val="lt1"/>
                </a:solidFill>
                <a:latin typeface="Barlow"/>
                <a:ea typeface="Barlow"/>
                <a:cs typeface="Barlow"/>
                <a:sym typeface="Barlow"/>
              </a:rPr>
              <a:t>6</a:t>
            </a:r>
            <a:r>
              <a:rPr b="1" baseline="30000" i="0" lang="es-ES" sz="2000" u="none" cap="none" strike="noStrike">
                <a:solidFill>
                  <a:schemeClr val="lt1"/>
                </a:solidFill>
                <a:latin typeface="Barlow"/>
                <a:ea typeface="Barlow"/>
                <a:cs typeface="Barlow"/>
                <a:sym typeface="Barlow"/>
              </a:rPr>
              <a:t>e</a:t>
            </a:r>
            <a:r>
              <a:rPr b="1" i="0" lang="es-ES" sz="2000" u="none" cap="none" strike="noStrike">
                <a:solidFill>
                  <a:schemeClr val="lt1"/>
                </a:solidFill>
                <a:latin typeface="Barlow"/>
                <a:ea typeface="Barlow"/>
                <a:cs typeface="Barlow"/>
                <a:sym typeface="Barlow"/>
              </a:rPr>
              <a:t> année du primaire - anglais intensif/modèle semestrialisé</a:t>
            </a:r>
            <a:endParaRPr b="1" i="0" sz="2000" u="none" cap="none" strike="noStrike">
              <a:solidFill>
                <a:schemeClr val="lt1"/>
              </a:solidFill>
              <a:latin typeface="Barlow"/>
              <a:ea typeface="Barlow"/>
              <a:cs typeface="Barlow"/>
              <a:sym typeface="Barlow"/>
            </a:endParaRPr>
          </a:p>
        </p:txBody>
      </p:sp>
      <p:sp>
        <p:nvSpPr>
          <p:cNvPr id="174" name="Google Shape;174;p1"/>
          <p:cNvSpPr txBox="1"/>
          <p:nvPr/>
        </p:nvSpPr>
        <p:spPr>
          <a:xfrm>
            <a:off x="1162050" y="255775"/>
            <a:ext cx="21510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s-ES" sz="1800" u="none" cap="none" strike="noStrike">
                <a:solidFill>
                  <a:schemeClr val="lt1"/>
                </a:solidFill>
                <a:latin typeface="Barlow"/>
                <a:ea typeface="Barlow"/>
                <a:cs typeface="Barlow"/>
                <a:sym typeface="Barlow"/>
              </a:rPr>
              <a:t>COMMUNICATIONS OFFICIELLES</a:t>
            </a:r>
            <a:endParaRPr b="0" i="0" sz="1400" u="none" cap="none" strike="noStrike">
              <a:solidFill>
                <a:srgbClr val="000000"/>
              </a:solidFill>
              <a:latin typeface="Arial"/>
              <a:ea typeface="Arial"/>
              <a:cs typeface="Arial"/>
              <a:sym typeface="Arial"/>
            </a:endParaRPr>
          </a:p>
        </p:txBody>
      </p:sp>
      <p:sp>
        <p:nvSpPr>
          <p:cNvPr id="175" name="Google Shape;175;p1"/>
          <p:cNvSpPr txBox="1"/>
          <p:nvPr/>
        </p:nvSpPr>
        <p:spPr>
          <a:xfrm>
            <a:off x="4207099" y="255850"/>
            <a:ext cx="1669500" cy="53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DATES À RETENIR</a:t>
            </a:r>
            <a:endParaRPr b="0" i="0" sz="18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arlow"/>
              <a:ea typeface="Barlow"/>
              <a:cs typeface="Barlow"/>
              <a:sym typeface="Barlow"/>
            </a:endParaRPr>
          </a:p>
        </p:txBody>
      </p:sp>
      <p:sp>
        <p:nvSpPr>
          <p:cNvPr id="176" name="Google Shape;176;p1"/>
          <p:cNvSpPr txBox="1"/>
          <p:nvPr/>
        </p:nvSpPr>
        <p:spPr>
          <a:xfrm>
            <a:off x="6866938" y="255775"/>
            <a:ext cx="1977000" cy="53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rgbClr val="FFFFFF"/>
                </a:solidFill>
                <a:latin typeface="Barlow"/>
                <a:ea typeface="Barlow"/>
                <a:cs typeface="Barlow"/>
                <a:sym typeface="Barlow"/>
              </a:rPr>
              <a:t>COMPÉTENCES ÉVALUÉES</a:t>
            </a:r>
            <a:endParaRPr b="0" i="0" sz="1800" u="none" cap="none" strike="noStrike">
              <a:solidFill>
                <a:srgbClr val="FFFFFF"/>
              </a:solidFill>
              <a:latin typeface="Barlow"/>
              <a:ea typeface="Barlow"/>
              <a:cs typeface="Barlow"/>
              <a:sym typeface="Barlow"/>
            </a:endParaRPr>
          </a:p>
        </p:txBody>
      </p:sp>
      <p:sp>
        <p:nvSpPr>
          <p:cNvPr id="177" name="Google Shape;177;p1"/>
          <p:cNvSpPr txBox="1"/>
          <p:nvPr/>
        </p:nvSpPr>
        <p:spPr>
          <a:xfrm>
            <a:off x="9743875" y="255800"/>
            <a:ext cx="1669500" cy="53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s-ES" sz="1800" u="none" cap="none" strike="noStrike">
                <a:solidFill>
                  <a:schemeClr val="lt1"/>
                </a:solidFill>
                <a:latin typeface="Barlow"/>
                <a:ea typeface="Barlow"/>
                <a:cs typeface="Barlow"/>
                <a:sym typeface="Barlow"/>
              </a:rPr>
              <a:t>NATURE DES ÉVALUATIONS</a:t>
            </a:r>
            <a:endParaRPr b="0" i="0" sz="1400" u="none" cap="none" strike="noStrike">
              <a:solidFill>
                <a:srgbClr val="000000"/>
              </a:solidFill>
              <a:latin typeface="Arial"/>
              <a:ea typeface="Arial"/>
              <a:cs typeface="Arial"/>
              <a:sym typeface="Arial"/>
            </a:endParaRPr>
          </a:p>
        </p:txBody>
      </p:sp>
      <p:pic>
        <p:nvPicPr>
          <p:cNvPr id="178" name="Google Shape;178;p1"/>
          <p:cNvPicPr preferRelativeResize="0"/>
          <p:nvPr/>
        </p:nvPicPr>
        <p:blipFill rotWithShape="1">
          <a:blip r:embed="rId3">
            <a:alphaModFix/>
          </a:blip>
          <a:srcRect b="0" l="0" r="0" t="0"/>
          <a:stretch/>
        </p:blipFill>
        <p:spPr>
          <a:xfrm>
            <a:off x="9500300" y="5984683"/>
            <a:ext cx="2057400" cy="742950"/>
          </a:xfrm>
          <a:prstGeom prst="rect">
            <a:avLst/>
          </a:prstGeom>
          <a:noFill/>
          <a:ln>
            <a:noFill/>
          </a:ln>
        </p:spPr>
      </p:pic>
      <p:grpSp>
        <p:nvGrpSpPr>
          <p:cNvPr id="179" name="Google Shape;179;p1"/>
          <p:cNvGrpSpPr/>
          <p:nvPr/>
        </p:nvGrpSpPr>
        <p:grpSpPr>
          <a:xfrm>
            <a:off x="3713827" y="192845"/>
            <a:ext cx="694810" cy="811823"/>
            <a:chOff x="6907250" y="4018375"/>
            <a:chExt cx="226625" cy="265875"/>
          </a:xfrm>
        </p:grpSpPr>
        <p:sp>
          <p:nvSpPr>
            <p:cNvPr id="180" name="Google Shape;180;p1"/>
            <p:cNvSpPr/>
            <p:nvPr/>
          </p:nvSpPr>
          <p:spPr>
            <a:xfrm>
              <a:off x="6953650" y="4018375"/>
              <a:ext cx="133375" cy="119575"/>
            </a:xfrm>
            <a:custGeom>
              <a:rect b="b" l="l" r="r" t="t"/>
              <a:pathLst>
                <a:path extrusionOk="0" h="4783" w="5335">
                  <a:moveTo>
                    <a:pt x="2659" y="786"/>
                  </a:moveTo>
                  <a:cubicBezTo>
                    <a:pt x="3337" y="786"/>
                    <a:pt x="3854" y="1321"/>
                    <a:pt x="3854" y="1981"/>
                  </a:cubicBezTo>
                  <a:lnTo>
                    <a:pt x="1463" y="1981"/>
                  </a:lnTo>
                  <a:cubicBezTo>
                    <a:pt x="1463" y="1321"/>
                    <a:pt x="1998" y="786"/>
                    <a:pt x="2659" y="786"/>
                  </a:cubicBezTo>
                  <a:close/>
                  <a:moveTo>
                    <a:pt x="2659" y="0"/>
                  </a:moveTo>
                  <a:cubicBezTo>
                    <a:pt x="1570" y="0"/>
                    <a:pt x="660" y="893"/>
                    <a:pt x="660" y="1981"/>
                  </a:cubicBezTo>
                  <a:lnTo>
                    <a:pt x="0" y="1981"/>
                  </a:lnTo>
                  <a:lnTo>
                    <a:pt x="0" y="4515"/>
                  </a:lnTo>
                  <a:cubicBezTo>
                    <a:pt x="0" y="4657"/>
                    <a:pt x="125" y="4782"/>
                    <a:pt x="268" y="4782"/>
                  </a:cubicBezTo>
                  <a:lnTo>
                    <a:pt x="2123" y="4782"/>
                  </a:lnTo>
                  <a:lnTo>
                    <a:pt x="2123" y="4515"/>
                  </a:lnTo>
                  <a:cubicBezTo>
                    <a:pt x="2123" y="4372"/>
                    <a:pt x="2248" y="4247"/>
                    <a:pt x="2391" y="4247"/>
                  </a:cubicBezTo>
                  <a:lnTo>
                    <a:pt x="2926" y="4247"/>
                  </a:lnTo>
                  <a:cubicBezTo>
                    <a:pt x="3087" y="4247"/>
                    <a:pt x="3194" y="4372"/>
                    <a:pt x="3194" y="4515"/>
                  </a:cubicBezTo>
                  <a:lnTo>
                    <a:pt x="3194" y="4782"/>
                  </a:lnTo>
                  <a:lnTo>
                    <a:pt x="5067" y="4782"/>
                  </a:lnTo>
                  <a:cubicBezTo>
                    <a:pt x="5210" y="4782"/>
                    <a:pt x="5335" y="4657"/>
                    <a:pt x="5335" y="4515"/>
                  </a:cubicBezTo>
                  <a:lnTo>
                    <a:pt x="5335" y="1981"/>
                  </a:lnTo>
                  <a:lnTo>
                    <a:pt x="4657" y="1981"/>
                  </a:lnTo>
                  <a:cubicBezTo>
                    <a:pt x="4657" y="893"/>
                    <a:pt x="3765" y="0"/>
                    <a:pt x="2659"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
            <p:cNvSpPr/>
            <p:nvPr/>
          </p:nvSpPr>
          <p:spPr>
            <a:xfrm>
              <a:off x="6967025" y="4234275"/>
              <a:ext cx="106625" cy="49975"/>
            </a:xfrm>
            <a:custGeom>
              <a:rect b="b" l="l" r="r" t="t"/>
              <a:pathLst>
                <a:path extrusionOk="0" h="1999" w="4265">
                  <a:moveTo>
                    <a:pt x="179" y="0"/>
                  </a:moveTo>
                  <a:cubicBezTo>
                    <a:pt x="90" y="0"/>
                    <a:pt x="0" y="89"/>
                    <a:pt x="0" y="179"/>
                  </a:cubicBezTo>
                  <a:lnTo>
                    <a:pt x="0" y="1999"/>
                  </a:lnTo>
                  <a:lnTo>
                    <a:pt x="4265" y="1999"/>
                  </a:lnTo>
                  <a:lnTo>
                    <a:pt x="4265" y="179"/>
                  </a:lnTo>
                  <a:cubicBezTo>
                    <a:pt x="4265" y="89"/>
                    <a:pt x="4176" y="0"/>
                    <a:pt x="4086"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
            <p:cNvSpPr/>
            <p:nvPr/>
          </p:nvSpPr>
          <p:spPr>
            <a:xfrm>
              <a:off x="6907250" y="4071900"/>
              <a:ext cx="226625" cy="212350"/>
            </a:xfrm>
            <a:custGeom>
              <a:rect b="b" l="l" r="r" t="t"/>
              <a:pathLst>
                <a:path extrusionOk="0" h="8494" w="9065">
                  <a:moveTo>
                    <a:pt x="1321" y="1"/>
                  </a:moveTo>
                  <a:cubicBezTo>
                    <a:pt x="1000" y="179"/>
                    <a:pt x="786" y="554"/>
                    <a:pt x="786" y="911"/>
                  </a:cubicBezTo>
                  <a:lnTo>
                    <a:pt x="786" y="4104"/>
                  </a:lnTo>
                  <a:lnTo>
                    <a:pt x="536" y="4104"/>
                  </a:lnTo>
                  <a:cubicBezTo>
                    <a:pt x="232" y="4104"/>
                    <a:pt x="0" y="4354"/>
                    <a:pt x="0" y="4640"/>
                  </a:cubicBezTo>
                  <a:lnTo>
                    <a:pt x="0" y="6763"/>
                  </a:lnTo>
                  <a:cubicBezTo>
                    <a:pt x="0" y="7066"/>
                    <a:pt x="232" y="7298"/>
                    <a:pt x="536" y="7298"/>
                  </a:cubicBezTo>
                  <a:lnTo>
                    <a:pt x="786" y="7298"/>
                  </a:lnTo>
                  <a:lnTo>
                    <a:pt x="786" y="7958"/>
                  </a:lnTo>
                  <a:cubicBezTo>
                    <a:pt x="786" y="8262"/>
                    <a:pt x="1035" y="8494"/>
                    <a:pt x="1321" y="8494"/>
                  </a:cubicBezTo>
                  <a:lnTo>
                    <a:pt x="1856" y="8494"/>
                  </a:lnTo>
                  <a:lnTo>
                    <a:pt x="1856" y="6674"/>
                  </a:lnTo>
                  <a:cubicBezTo>
                    <a:pt x="1856" y="6299"/>
                    <a:pt x="2177" y="5960"/>
                    <a:pt x="2570" y="5960"/>
                  </a:cubicBezTo>
                  <a:lnTo>
                    <a:pt x="6495" y="5960"/>
                  </a:lnTo>
                  <a:cubicBezTo>
                    <a:pt x="6888" y="5960"/>
                    <a:pt x="7191" y="6299"/>
                    <a:pt x="7191" y="6674"/>
                  </a:cubicBezTo>
                  <a:lnTo>
                    <a:pt x="7191" y="8494"/>
                  </a:lnTo>
                  <a:lnTo>
                    <a:pt x="7726" y="8494"/>
                  </a:lnTo>
                  <a:cubicBezTo>
                    <a:pt x="8030" y="8494"/>
                    <a:pt x="8262" y="8262"/>
                    <a:pt x="8262" y="7958"/>
                  </a:cubicBezTo>
                  <a:lnTo>
                    <a:pt x="8262" y="7298"/>
                  </a:lnTo>
                  <a:lnTo>
                    <a:pt x="8529" y="7298"/>
                  </a:lnTo>
                  <a:cubicBezTo>
                    <a:pt x="8815" y="7298"/>
                    <a:pt x="9065" y="7066"/>
                    <a:pt x="9065" y="6763"/>
                  </a:cubicBezTo>
                  <a:lnTo>
                    <a:pt x="9065" y="4640"/>
                  </a:lnTo>
                  <a:cubicBezTo>
                    <a:pt x="9047" y="4354"/>
                    <a:pt x="8815" y="4104"/>
                    <a:pt x="8511" y="4104"/>
                  </a:cubicBezTo>
                  <a:lnTo>
                    <a:pt x="8244" y="4104"/>
                  </a:lnTo>
                  <a:lnTo>
                    <a:pt x="8244" y="911"/>
                  </a:lnTo>
                  <a:cubicBezTo>
                    <a:pt x="8244" y="536"/>
                    <a:pt x="8047" y="179"/>
                    <a:pt x="7708" y="1"/>
                  </a:cubicBezTo>
                  <a:lnTo>
                    <a:pt x="7708" y="2374"/>
                  </a:lnTo>
                  <a:cubicBezTo>
                    <a:pt x="7708" y="2820"/>
                    <a:pt x="7352" y="3177"/>
                    <a:pt x="6923" y="3177"/>
                  </a:cubicBezTo>
                  <a:lnTo>
                    <a:pt x="5050" y="3177"/>
                  </a:lnTo>
                  <a:lnTo>
                    <a:pt x="5050" y="3444"/>
                  </a:lnTo>
                  <a:cubicBezTo>
                    <a:pt x="5050" y="3587"/>
                    <a:pt x="4943" y="3712"/>
                    <a:pt x="4782" y="3712"/>
                  </a:cubicBezTo>
                  <a:lnTo>
                    <a:pt x="4247" y="3712"/>
                  </a:lnTo>
                  <a:cubicBezTo>
                    <a:pt x="4104" y="3712"/>
                    <a:pt x="3979" y="3587"/>
                    <a:pt x="3979" y="3444"/>
                  </a:cubicBezTo>
                  <a:lnTo>
                    <a:pt x="3979" y="3177"/>
                  </a:lnTo>
                  <a:lnTo>
                    <a:pt x="2124" y="3177"/>
                  </a:lnTo>
                  <a:cubicBezTo>
                    <a:pt x="1695" y="3177"/>
                    <a:pt x="1321" y="2820"/>
                    <a:pt x="1321" y="2374"/>
                  </a:cubicBezTo>
                  <a:lnTo>
                    <a:pt x="1321"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3" name="Google Shape;183;p1"/>
          <p:cNvSpPr/>
          <p:nvPr/>
        </p:nvSpPr>
        <p:spPr>
          <a:xfrm>
            <a:off x="9106786" y="282682"/>
            <a:ext cx="637079" cy="63218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
          <p:cNvSpPr/>
          <p:nvPr/>
        </p:nvSpPr>
        <p:spPr>
          <a:xfrm>
            <a:off x="6202645" y="186723"/>
            <a:ext cx="825891" cy="824067"/>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5" name="Google Shape;185;p1"/>
          <p:cNvGrpSpPr/>
          <p:nvPr/>
        </p:nvGrpSpPr>
        <p:grpSpPr>
          <a:xfrm>
            <a:off x="555454" y="250077"/>
            <a:ext cx="700039" cy="697383"/>
            <a:chOff x="5684575" y="4038000"/>
            <a:chExt cx="252950" cy="252950"/>
          </a:xfrm>
        </p:grpSpPr>
        <p:sp>
          <p:nvSpPr>
            <p:cNvPr id="186" name="Google Shape;186;p1"/>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descr="Imagen que contiene pared, niño, interior, cepillo de dientes&#10;&#10;Descripción generada automáticamente" id="196" name="Google Shape;196;p2"/>
          <p:cNvPicPr preferRelativeResize="0"/>
          <p:nvPr/>
        </p:nvPicPr>
        <p:blipFill rotWithShape="1">
          <a:blip r:embed="rId3">
            <a:alphaModFix/>
          </a:blip>
          <a:srcRect b="0" l="0" r="0" t="0"/>
          <a:stretch/>
        </p:blipFill>
        <p:spPr>
          <a:xfrm>
            <a:off x="6143280" y="1516618"/>
            <a:ext cx="2868574" cy="1912382"/>
          </a:xfrm>
          <a:prstGeom prst="rect">
            <a:avLst/>
          </a:prstGeom>
          <a:noFill/>
          <a:ln>
            <a:noFill/>
          </a:ln>
        </p:spPr>
      </p:pic>
      <p:pic>
        <p:nvPicPr>
          <p:cNvPr descr="Imagen que contiene persona, suelo, pose, sujetando&#10;&#10;Descripción generada automáticamente" id="197" name="Google Shape;197;p2"/>
          <p:cNvPicPr preferRelativeResize="0"/>
          <p:nvPr/>
        </p:nvPicPr>
        <p:blipFill rotWithShape="1">
          <a:blip r:embed="rId4">
            <a:alphaModFix/>
          </a:blip>
          <a:srcRect b="0" l="0" r="0" t="0"/>
          <a:stretch/>
        </p:blipFill>
        <p:spPr>
          <a:xfrm>
            <a:off x="146921" y="1516618"/>
            <a:ext cx="2868574" cy="1912382"/>
          </a:xfrm>
          <a:prstGeom prst="rect">
            <a:avLst/>
          </a:prstGeom>
          <a:noFill/>
          <a:ln>
            <a:noFill/>
          </a:ln>
        </p:spPr>
      </p:pic>
      <p:pic>
        <p:nvPicPr>
          <p:cNvPr descr="Imagen que contiene persona, hierba, exterior, niño&#10;&#10;Descripción generada automáticamente" id="198" name="Google Shape;198;p2"/>
          <p:cNvPicPr preferRelativeResize="0"/>
          <p:nvPr/>
        </p:nvPicPr>
        <p:blipFill rotWithShape="1">
          <a:blip r:embed="rId5">
            <a:alphaModFix/>
          </a:blip>
          <a:srcRect b="0" l="0" r="0" t="0"/>
          <a:stretch/>
        </p:blipFill>
        <p:spPr>
          <a:xfrm>
            <a:off x="9154800" y="1507286"/>
            <a:ext cx="2868575" cy="1912383"/>
          </a:xfrm>
          <a:prstGeom prst="rect">
            <a:avLst/>
          </a:prstGeom>
          <a:noFill/>
          <a:ln>
            <a:noFill/>
          </a:ln>
        </p:spPr>
      </p:pic>
      <p:pic>
        <p:nvPicPr>
          <p:cNvPr descr="Imagen que contiene niño, persona, pequeño, joven&#10;&#10;Descripción generada automáticamente" id="199" name="Google Shape;199;p2"/>
          <p:cNvPicPr preferRelativeResize="0"/>
          <p:nvPr/>
        </p:nvPicPr>
        <p:blipFill rotWithShape="1">
          <a:blip r:embed="rId6">
            <a:alphaModFix/>
          </a:blip>
          <a:srcRect b="0" l="0" r="0" t="0"/>
          <a:stretch/>
        </p:blipFill>
        <p:spPr>
          <a:xfrm>
            <a:off x="3140339" y="1516618"/>
            <a:ext cx="2868573" cy="1912382"/>
          </a:xfrm>
          <a:prstGeom prst="rect">
            <a:avLst/>
          </a:prstGeom>
          <a:noFill/>
          <a:ln>
            <a:noFill/>
          </a:ln>
        </p:spPr>
      </p:pic>
      <p:sp>
        <p:nvSpPr>
          <p:cNvPr id="200" name="Google Shape;200;p2"/>
          <p:cNvSpPr txBox="1"/>
          <p:nvPr/>
        </p:nvSpPr>
        <p:spPr>
          <a:xfrm>
            <a:off x="326575" y="242600"/>
            <a:ext cx="7693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  Remise des communications officielles</a:t>
            </a:r>
            <a:endParaRPr b="0" i="0" sz="1400" u="none" cap="none" strike="noStrike">
              <a:solidFill>
                <a:srgbClr val="000000"/>
              </a:solidFill>
              <a:latin typeface="Arial"/>
              <a:ea typeface="Arial"/>
              <a:cs typeface="Arial"/>
              <a:sym typeface="Arial"/>
            </a:endParaRPr>
          </a:p>
        </p:txBody>
      </p:sp>
      <p:sp>
        <p:nvSpPr>
          <p:cNvPr id="201" name="Google Shape;201;p2"/>
          <p:cNvSpPr txBox="1"/>
          <p:nvPr/>
        </p:nvSpPr>
        <p:spPr>
          <a:xfrm>
            <a:off x="452374" y="829025"/>
            <a:ext cx="116415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3F3F3F"/>
                </a:solidFill>
                <a:latin typeface="Barlow"/>
                <a:ea typeface="Barlow"/>
                <a:cs typeface="Barlow"/>
                <a:sym typeface="Barlow"/>
              </a:rPr>
              <a:t>    Des communications mensuelles sont aussi prévues dans le cas des élèves qui éprouvent des difficultés sur le plan des apprentissages et du comportement. </a:t>
            </a:r>
            <a:endParaRPr b="0" i="0" sz="1300" u="none" cap="none" strike="noStrike">
              <a:solidFill>
                <a:srgbClr val="3F3F3F"/>
              </a:solidFill>
              <a:latin typeface="Barlow"/>
              <a:ea typeface="Barlow"/>
              <a:cs typeface="Barlow"/>
              <a:sym typeface="Barlow"/>
            </a:endParaRPr>
          </a:p>
        </p:txBody>
      </p:sp>
      <p:cxnSp>
        <p:nvCxnSpPr>
          <p:cNvPr id="202" name="Google Shape;202;p2"/>
          <p:cNvCxnSpPr/>
          <p:nvPr/>
        </p:nvCxnSpPr>
        <p:spPr>
          <a:xfrm flipH="1" rot="10800000">
            <a:off x="582479" y="1352670"/>
            <a:ext cx="1170000" cy="9600"/>
          </a:xfrm>
          <a:prstGeom prst="straightConnector1">
            <a:avLst/>
          </a:prstGeom>
          <a:noFill/>
          <a:ln cap="flat" cmpd="sng" w="19050">
            <a:solidFill>
              <a:srgbClr val="7FCFE5"/>
            </a:solidFill>
            <a:prstDash val="solid"/>
            <a:miter lim="800000"/>
            <a:headEnd len="sm" w="sm" type="none"/>
            <a:tailEnd len="sm" w="sm" type="none"/>
          </a:ln>
        </p:spPr>
      </p:cxnSp>
      <p:sp>
        <p:nvSpPr>
          <p:cNvPr id="203" name="Google Shape;203;p2"/>
          <p:cNvSpPr txBox="1"/>
          <p:nvPr/>
        </p:nvSpPr>
        <p:spPr>
          <a:xfrm>
            <a:off x="144800" y="3429001"/>
            <a:ext cx="2828400" cy="48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1</a:t>
            </a:r>
            <a:r>
              <a:rPr b="0" baseline="30000" i="0" lang="es-ES" sz="1800" u="none" cap="none" strike="noStrike">
                <a:solidFill>
                  <a:schemeClr val="lt1"/>
                </a:solidFill>
                <a:latin typeface="Barlow"/>
                <a:ea typeface="Barlow"/>
                <a:cs typeface="Barlow"/>
                <a:sym typeface="Barlow"/>
              </a:rPr>
              <a:t>re</a:t>
            </a:r>
            <a:r>
              <a:rPr b="0" i="0" lang="es-ES" sz="1800" u="none" cap="none" strike="noStrike">
                <a:solidFill>
                  <a:schemeClr val="lt1"/>
                </a:solidFill>
                <a:latin typeface="Barlow"/>
                <a:ea typeface="Barlow"/>
                <a:cs typeface="Barlow"/>
                <a:sym typeface="Barlow"/>
              </a:rPr>
              <a:t> session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Communication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arlow"/>
              <a:ea typeface="Barlow"/>
              <a:cs typeface="Barlow"/>
              <a:sym typeface="Barlow"/>
            </a:endParaRPr>
          </a:p>
        </p:txBody>
      </p:sp>
      <p:sp>
        <p:nvSpPr>
          <p:cNvPr id="204" name="Google Shape;204;p2"/>
          <p:cNvSpPr txBox="1"/>
          <p:nvPr/>
        </p:nvSpPr>
        <p:spPr>
          <a:xfrm>
            <a:off x="3150263" y="3429001"/>
            <a:ext cx="2828400" cy="48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1</a:t>
            </a:r>
            <a:r>
              <a:rPr b="0" baseline="30000" i="0" lang="es-ES" sz="1800" u="none" cap="none" strike="noStrike">
                <a:solidFill>
                  <a:schemeClr val="lt1"/>
                </a:solidFill>
                <a:latin typeface="Barlow"/>
                <a:ea typeface="Barlow"/>
                <a:cs typeface="Barlow"/>
                <a:sym typeface="Barlow"/>
              </a:rPr>
              <a:t>re </a:t>
            </a:r>
            <a:r>
              <a:rPr b="0" i="0" lang="es-ES" sz="1800" u="none" cap="none" strike="noStrike">
                <a:solidFill>
                  <a:schemeClr val="lt1"/>
                </a:solidFill>
                <a:latin typeface="Barlow"/>
                <a:ea typeface="Barlow"/>
                <a:cs typeface="Barlow"/>
                <a:sym typeface="Barlow"/>
              </a:rPr>
              <a:t>session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Bulletin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arlow"/>
              <a:ea typeface="Barlow"/>
              <a:cs typeface="Barlow"/>
              <a:sym typeface="Barlow"/>
            </a:endParaRPr>
          </a:p>
        </p:txBody>
      </p:sp>
      <p:sp>
        <p:nvSpPr>
          <p:cNvPr id="205" name="Google Shape;205;p2"/>
          <p:cNvSpPr txBox="1"/>
          <p:nvPr/>
        </p:nvSpPr>
        <p:spPr>
          <a:xfrm>
            <a:off x="6155750" y="3429150"/>
            <a:ext cx="2828400" cy="48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2</a:t>
            </a:r>
            <a:r>
              <a:rPr b="0" baseline="30000" i="0" lang="es-ES" sz="1800" u="none" cap="none" strike="noStrike">
                <a:solidFill>
                  <a:schemeClr val="lt1"/>
                </a:solidFill>
                <a:latin typeface="Barlow"/>
                <a:ea typeface="Barlow"/>
                <a:cs typeface="Barlow"/>
                <a:sym typeface="Barlow"/>
              </a:rPr>
              <a:t>e</a:t>
            </a:r>
            <a:r>
              <a:rPr b="0" i="0" lang="es-ES" sz="1800" u="none" cap="none" strike="noStrike">
                <a:solidFill>
                  <a:schemeClr val="lt1"/>
                </a:solidFill>
                <a:latin typeface="Barlow"/>
                <a:ea typeface="Barlow"/>
                <a:cs typeface="Barlow"/>
                <a:sym typeface="Barlow"/>
              </a:rPr>
              <a:t> session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Communication</a:t>
            </a:r>
            <a:endParaRPr b="0" i="0" sz="1800" u="none" cap="none" strike="noStrike">
              <a:solidFill>
                <a:schemeClr val="lt1"/>
              </a:solidFill>
              <a:latin typeface="Barlow"/>
              <a:ea typeface="Barlow"/>
              <a:cs typeface="Barlow"/>
              <a:sym typeface="Barlow"/>
            </a:endParaRPr>
          </a:p>
        </p:txBody>
      </p:sp>
      <p:sp>
        <p:nvSpPr>
          <p:cNvPr id="206" name="Google Shape;206;p2"/>
          <p:cNvSpPr txBox="1"/>
          <p:nvPr/>
        </p:nvSpPr>
        <p:spPr>
          <a:xfrm>
            <a:off x="9176000" y="3429150"/>
            <a:ext cx="2828400" cy="438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2</a:t>
            </a:r>
            <a:r>
              <a:rPr b="0" baseline="30000" i="0" lang="es-ES" sz="1800" u="none" cap="none" strike="noStrike">
                <a:solidFill>
                  <a:schemeClr val="lt1"/>
                </a:solidFill>
                <a:latin typeface="Barlow"/>
                <a:ea typeface="Barlow"/>
                <a:cs typeface="Barlow"/>
                <a:sym typeface="Barlow"/>
              </a:rPr>
              <a:t>e</a:t>
            </a:r>
            <a:r>
              <a:rPr b="0" i="0" lang="es-ES" sz="1800" u="none" cap="none" strike="noStrike">
                <a:solidFill>
                  <a:schemeClr val="lt1"/>
                </a:solidFill>
                <a:latin typeface="Barlow"/>
                <a:ea typeface="Barlow"/>
                <a:cs typeface="Barlow"/>
                <a:sym typeface="Barlow"/>
              </a:rPr>
              <a:t> session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Bulletin</a:t>
            </a:r>
            <a:endParaRPr b="0" i="0" sz="1800" u="none" cap="none" strike="noStrike">
              <a:solidFill>
                <a:schemeClr val="lt1"/>
              </a:solidFill>
              <a:latin typeface="Barlow"/>
              <a:ea typeface="Barlow"/>
              <a:cs typeface="Barlow"/>
              <a:sym typeface="Barlow"/>
            </a:endParaRPr>
          </a:p>
        </p:txBody>
      </p:sp>
      <p:sp>
        <p:nvSpPr>
          <p:cNvPr id="207" name="Google Shape;207;p2"/>
          <p:cNvSpPr txBox="1"/>
          <p:nvPr/>
        </p:nvSpPr>
        <p:spPr>
          <a:xfrm>
            <a:off x="187350" y="4181475"/>
            <a:ext cx="2730000" cy="2222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chemeClr val="lt1"/>
                </a:solidFill>
                <a:latin typeface="Barlow"/>
                <a:ea typeface="Barlow"/>
                <a:cs typeface="Barlow"/>
                <a:sym typeface="Barlow"/>
              </a:rPr>
              <a:t>Appréciation rendue disponible aux parents sur Mozaïk portail le </a:t>
            </a:r>
            <a:r>
              <a:rPr lang="es-ES" sz="1200">
                <a:solidFill>
                  <a:schemeClr val="dk1"/>
                </a:solidFill>
                <a:latin typeface="Barlow"/>
                <a:ea typeface="Barlow"/>
                <a:cs typeface="Barlow"/>
                <a:sym typeface="Barlow"/>
              </a:rPr>
              <a:t>19 novembre 2025.</a:t>
            </a:r>
            <a:endParaRPr b="0" i="0" sz="12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lt1"/>
                </a:solidFill>
                <a:latin typeface="Barlow"/>
                <a:ea typeface="Barlow"/>
                <a:cs typeface="Barlow"/>
                <a:sym typeface="Barlow"/>
              </a:rPr>
              <a:t>Cette communication écrite permet aux titulaires de vous transmettre une appréciation générale du cheminement de votre enfant en anglais. Elle vous informe aussi de son adaptation, de son comportement et de son attitude face aux tâches scolaires. </a:t>
            </a:r>
            <a:endParaRPr b="0" i="0" sz="11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Barlow"/>
              <a:ea typeface="Barlow"/>
              <a:cs typeface="Barlow"/>
              <a:sym typeface="Barlow"/>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Barlow"/>
              <a:ea typeface="Barlow"/>
              <a:cs typeface="Barlow"/>
              <a:sym typeface="Barlow"/>
            </a:endParaRPr>
          </a:p>
        </p:txBody>
      </p:sp>
      <p:sp>
        <p:nvSpPr>
          <p:cNvPr id="208" name="Google Shape;208;p2"/>
          <p:cNvSpPr txBox="1"/>
          <p:nvPr/>
        </p:nvSpPr>
        <p:spPr>
          <a:xfrm>
            <a:off x="3204075" y="4181472"/>
            <a:ext cx="2730000" cy="230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s-ES" sz="1200" u="none" cap="none" strike="noStrike">
                <a:solidFill>
                  <a:schemeClr val="lt1"/>
                </a:solidFill>
                <a:latin typeface="Barlow"/>
                <a:ea typeface="Barlow"/>
                <a:cs typeface="Barlow"/>
                <a:sym typeface="Barlow"/>
              </a:rPr>
              <a:t>Bulletin de la 1re session rendu disponible aux parents sur Mozaïk portail le </a:t>
            </a:r>
            <a:r>
              <a:rPr lang="es-ES" sz="1200">
                <a:solidFill>
                  <a:schemeClr val="dk1"/>
                </a:solidFill>
                <a:latin typeface="Barlow"/>
                <a:ea typeface="Barlow"/>
                <a:cs typeface="Barlow"/>
                <a:sym typeface="Barlow"/>
              </a:rPr>
              <a:t>30 janvier 2026.</a:t>
            </a:r>
            <a:endParaRPr b="0" i="0" sz="12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lt1"/>
              </a:solidFill>
              <a:highlight>
                <a:srgbClr val="FFFF00"/>
              </a:highlight>
              <a:latin typeface="Barlow"/>
              <a:ea typeface="Barlow"/>
              <a:cs typeface="Barlow"/>
              <a:sym typeface="Barlow"/>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lt1"/>
              </a:solidFill>
              <a:highlight>
                <a:srgbClr val="FFFF00"/>
              </a:highlight>
              <a:latin typeface="Barlow"/>
              <a:ea typeface="Barlow"/>
              <a:cs typeface="Barlow"/>
              <a:sym typeface="Barlow"/>
            </a:endParaRPr>
          </a:p>
          <a:p>
            <a:pPr indent="0" lvl="0" marL="0" marR="0" rtl="0" algn="l">
              <a:lnSpc>
                <a:spcPct val="100000"/>
              </a:lnSpc>
              <a:spcBef>
                <a:spcPts val="0"/>
              </a:spcBef>
              <a:spcAft>
                <a:spcPts val="0"/>
              </a:spcAft>
              <a:buClr>
                <a:schemeClr val="dk1"/>
              </a:buClr>
              <a:buSzPts val="1100"/>
              <a:buFont typeface="Arial"/>
              <a:buNone/>
            </a:pPr>
            <a:r>
              <a:rPr b="0" i="0" lang="es-ES" sz="1100" u="none" cap="none" strike="noStrike">
                <a:solidFill>
                  <a:schemeClr val="lt1"/>
                </a:solidFill>
                <a:latin typeface="Barlow"/>
                <a:ea typeface="Barlow"/>
                <a:cs typeface="Barlow"/>
                <a:sym typeface="Barlow"/>
              </a:rPr>
              <a:t>Des épreuves sont prévues en janvier. Il est important d’en tenir compte avant la planification d’un voyage ou la prise d’un rendez-vous. </a:t>
            </a:r>
            <a:endParaRPr b="0" i="0" sz="1100" u="none" cap="none" strike="noStrike">
              <a:solidFill>
                <a:schemeClr val="lt1"/>
              </a:solidFill>
              <a:latin typeface="Barlow"/>
              <a:ea typeface="Barlow"/>
              <a:cs typeface="Barlow"/>
              <a:sym typeface="Barlow"/>
            </a:endParaRPr>
          </a:p>
        </p:txBody>
      </p:sp>
      <p:sp>
        <p:nvSpPr>
          <p:cNvPr id="209" name="Google Shape;209;p2"/>
          <p:cNvSpPr txBox="1"/>
          <p:nvPr/>
        </p:nvSpPr>
        <p:spPr>
          <a:xfrm>
            <a:off x="6220800" y="4161200"/>
            <a:ext cx="2730000" cy="2222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chemeClr val="lt1"/>
                </a:solidFill>
                <a:latin typeface="Barlow"/>
                <a:ea typeface="Barlow"/>
                <a:cs typeface="Barlow"/>
                <a:sym typeface="Barlow"/>
              </a:rPr>
              <a:t>Appréciation rendue disponible aux parents sur Mozaïk portail le </a:t>
            </a:r>
            <a:r>
              <a:rPr lang="es-ES" sz="1200">
                <a:solidFill>
                  <a:schemeClr val="dk1"/>
                </a:solidFill>
                <a:latin typeface="Barlow"/>
                <a:ea typeface="Barlow"/>
                <a:cs typeface="Barlow"/>
                <a:sym typeface="Barlow"/>
              </a:rPr>
              <a:t>15 avril 2026.</a:t>
            </a:r>
            <a:endParaRPr b="0" i="0" sz="12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lt1"/>
                </a:solidFill>
                <a:latin typeface="Barlow"/>
                <a:ea typeface="Barlow"/>
                <a:cs typeface="Barlow"/>
                <a:sym typeface="Barlow"/>
              </a:rPr>
              <a:t>Cette communication écrite permet aux titulaires de vous transmettre une appréciation générale du cheminement de votre enfant en français et en mathématique. Elle vous informe aussi de son adaptation, de son comportement et de son attitude face aux tâches scolaires. </a:t>
            </a:r>
            <a:endParaRPr b="0" i="0" sz="15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Barlow"/>
              <a:ea typeface="Barlow"/>
              <a:cs typeface="Barlow"/>
              <a:sym typeface="Barlow"/>
            </a:endParaRPr>
          </a:p>
        </p:txBody>
      </p:sp>
      <p:sp>
        <p:nvSpPr>
          <p:cNvPr id="210" name="Google Shape;210;p2"/>
          <p:cNvSpPr txBox="1"/>
          <p:nvPr/>
        </p:nvSpPr>
        <p:spPr>
          <a:xfrm>
            <a:off x="9237525" y="4161050"/>
            <a:ext cx="2730000" cy="2363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s-ES" sz="1200" u="none" cap="none" strike="noStrike">
                <a:solidFill>
                  <a:schemeClr val="lt1"/>
                </a:solidFill>
                <a:latin typeface="Barlow"/>
                <a:ea typeface="Barlow"/>
                <a:cs typeface="Barlow"/>
                <a:sym typeface="Barlow"/>
              </a:rPr>
              <a:t>Bulletin de la 2e session rendu disponible aux parents sur Mozaïk portail le</a:t>
            </a:r>
            <a:r>
              <a:rPr lang="es-ES" sz="1200">
                <a:solidFill>
                  <a:schemeClr val="dk1"/>
                </a:solidFill>
                <a:latin typeface="Barlow"/>
                <a:ea typeface="Barlow"/>
                <a:cs typeface="Barlow"/>
                <a:sym typeface="Barlow"/>
              </a:rPr>
              <a:t> 29 juin 2026.</a:t>
            </a:r>
            <a:endParaRPr b="0" i="0" sz="12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100"/>
              <a:buFont typeface="Arial"/>
              <a:buNone/>
            </a:pPr>
            <a:r>
              <a:rPr b="0" i="0" lang="es-ES" sz="1100" u="none" cap="none" strike="noStrike">
                <a:solidFill>
                  <a:schemeClr val="lt1"/>
                </a:solidFill>
                <a:latin typeface="Barlow"/>
                <a:ea typeface="Barlow"/>
                <a:cs typeface="Barlow"/>
                <a:sym typeface="Barlow"/>
              </a:rPr>
              <a:t>Des épreuves du MEQ (lecture, écriture et mathématique) sont prévues en mai et en juin. Il est important d’en tenir compte avant la planification d’un voyage ou la prise d’un rendez-vous. </a:t>
            </a:r>
            <a:endParaRPr b="0" i="0" sz="1100" u="none" cap="none" strike="noStrike">
              <a:solidFill>
                <a:schemeClr val="lt1"/>
              </a:solidFill>
              <a:highlight>
                <a:srgbClr val="FFFF00"/>
              </a:highlight>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lt1"/>
              </a:solidFill>
              <a:latin typeface="Barlow"/>
              <a:ea typeface="Barlow"/>
              <a:cs typeface="Barlow"/>
              <a:sym typeface="Barlo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
          <p:cNvSpPr txBox="1"/>
          <p:nvPr/>
        </p:nvSpPr>
        <p:spPr>
          <a:xfrm>
            <a:off x="326575" y="242600"/>
            <a:ext cx="117702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s-ES" sz="2200" u="none" cap="none" strike="noStrike">
                <a:solidFill>
                  <a:srgbClr val="3F3F3F"/>
                </a:solidFill>
                <a:latin typeface="Barlow"/>
                <a:ea typeface="Barlow"/>
                <a:cs typeface="Barlow"/>
                <a:sym typeface="Barlow"/>
              </a:rPr>
              <a:t>Les titulaires vous donneront des informations concernant les forces, les défis et les progrès de votre enfant à l’aide de commentaires sur les apprentissages et le comportement.</a:t>
            </a:r>
            <a:endParaRPr b="0" i="0" sz="1800" u="none" cap="none" strike="noStrike">
              <a:solidFill>
                <a:srgbClr val="000000"/>
              </a:solidFill>
              <a:latin typeface="Arial"/>
              <a:ea typeface="Arial"/>
              <a:cs typeface="Arial"/>
              <a:sym typeface="Arial"/>
            </a:endParaRPr>
          </a:p>
        </p:txBody>
      </p:sp>
      <p:sp>
        <p:nvSpPr>
          <p:cNvPr id="216" name="Google Shape;216;p3"/>
          <p:cNvSpPr txBox="1"/>
          <p:nvPr/>
        </p:nvSpPr>
        <p:spPr>
          <a:xfrm>
            <a:off x="326575" y="982225"/>
            <a:ext cx="9760500" cy="21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000000"/>
                </a:solidFill>
                <a:latin typeface="Barlow"/>
                <a:ea typeface="Barlow"/>
                <a:cs typeface="Barlow"/>
                <a:sym typeface="Barlow"/>
              </a:rPr>
              <a:t> Deux des compétences suivantes feront l’objet de commentaires écrits dans les bulletins.</a:t>
            </a:r>
            <a:endParaRPr b="0" i="0" sz="1300" u="none" cap="none" strike="noStrike">
              <a:solidFill>
                <a:srgbClr val="000000"/>
              </a:solidFill>
              <a:latin typeface="Barlow"/>
              <a:ea typeface="Barlow"/>
              <a:cs typeface="Barlow"/>
              <a:sym typeface="Barlow"/>
            </a:endParaRPr>
          </a:p>
        </p:txBody>
      </p:sp>
      <p:cxnSp>
        <p:nvCxnSpPr>
          <p:cNvPr id="217" name="Google Shape;217;p3"/>
          <p:cNvCxnSpPr/>
          <p:nvPr/>
        </p:nvCxnSpPr>
        <p:spPr>
          <a:xfrm>
            <a:off x="450293" y="1362270"/>
            <a:ext cx="1229100" cy="0"/>
          </a:xfrm>
          <a:prstGeom prst="straightConnector1">
            <a:avLst/>
          </a:prstGeom>
          <a:noFill/>
          <a:ln cap="flat" cmpd="sng" w="19050">
            <a:solidFill>
              <a:srgbClr val="E78A61"/>
            </a:solidFill>
            <a:prstDash val="solid"/>
            <a:miter lim="800000"/>
            <a:headEnd len="sm" w="sm" type="none"/>
            <a:tailEnd len="sm" w="sm" type="none"/>
          </a:ln>
        </p:spPr>
      </p:cxnSp>
      <p:sp>
        <p:nvSpPr>
          <p:cNvPr id="218" name="Google Shape;218;p3"/>
          <p:cNvSpPr txBox="1"/>
          <p:nvPr/>
        </p:nvSpPr>
        <p:spPr>
          <a:xfrm>
            <a:off x="391885" y="1853241"/>
            <a:ext cx="5206481"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219" name="Google Shape;219;p3"/>
          <p:cNvGraphicFramePr/>
          <p:nvPr/>
        </p:nvGraphicFramePr>
        <p:xfrm>
          <a:off x="919825" y="1685575"/>
          <a:ext cx="3000000" cy="3000000"/>
        </p:xfrm>
        <a:graphic>
          <a:graphicData uri="http://schemas.openxmlformats.org/drawingml/2006/table">
            <a:tbl>
              <a:tblPr>
                <a:noFill/>
                <a:tableStyleId>{A489215C-FD46-4751-8974-EBF99A103AF5}</a:tableStyleId>
              </a:tblPr>
              <a:tblGrid>
                <a:gridCol w="4690875"/>
                <a:gridCol w="1399025"/>
                <a:gridCol w="1399025"/>
              </a:tblGrid>
              <a:tr h="381000">
                <a:tc>
                  <a:txBody>
                    <a:bodyPr/>
                    <a:lstStyle/>
                    <a:p>
                      <a:pPr indent="0" lvl="0" marL="0" marR="0" rtl="0" algn="ctr">
                        <a:lnSpc>
                          <a:spcPct val="100000"/>
                        </a:lnSpc>
                        <a:spcBef>
                          <a:spcPts val="0"/>
                        </a:spcBef>
                        <a:spcAft>
                          <a:spcPts val="0"/>
                        </a:spcAft>
                        <a:buClr>
                          <a:srgbClr val="000000"/>
                        </a:buClr>
                        <a:buSzPts val="1400"/>
                        <a:buFont typeface="Arial"/>
                        <a:buNone/>
                      </a:pPr>
                      <a:r>
                        <a:rPr b="1" lang="es-ES" sz="1400" u="none" cap="none" strike="noStrike">
                          <a:latin typeface="Barlow"/>
                          <a:ea typeface="Barlow"/>
                          <a:cs typeface="Barlow"/>
                          <a:sym typeface="Barlow"/>
                        </a:rPr>
                        <a:t>Compétences à la section 3 du bulletin</a:t>
                      </a:r>
                      <a:endParaRPr b="1" sz="1400" u="none" cap="none" strike="noStrike">
                        <a:latin typeface="Barlow"/>
                        <a:ea typeface="Barlow"/>
                        <a:cs typeface="Barlow"/>
                        <a:sym typeface="Barlow"/>
                      </a:endParaRPr>
                    </a:p>
                  </a:txBody>
                  <a:tcPr marT="91425" marB="91425" marR="91425" marL="91425">
                    <a:solidFill>
                      <a:srgbClr val="B2CB7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1</a:t>
                      </a:r>
                      <a:r>
                        <a:rPr baseline="30000" lang="es-ES" sz="1400" u="none" cap="none" strike="noStrike">
                          <a:latin typeface="Barlow Medium"/>
                          <a:ea typeface="Barlow Medium"/>
                          <a:cs typeface="Barlow Medium"/>
                          <a:sym typeface="Barlow Medium"/>
                        </a:rPr>
                        <a:t>re </a:t>
                      </a:r>
                      <a:r>
                        <a:rPr lang="es-ES" sz="1400" u="none" cap="none" strike="noStrike">
                          <a:latin typeface="Barlow Medium"/>
                          <a:ea typeface="Barlow Medium"/>
                          <a:cs typeface="Barlow Medium"/>
                          <a:sym typeface="Barlow Medium"/>
                        </a:rPr>
                        <a:t>session</a:t>
                      </a:r>
                      <a:endParaRPr sz="1400" u="none" cap="none" strike="noStrike">
                        <a:latin typeface="Barlow Medium"/>
                        <a:ea typeface="Barlow Medium"/>
                        <a:cs typeface="Barlow Medium"/>
                        <a:sym typeface="Barlow Medium"/>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2</a:t>
                      </a:r>
                      <a:r>
                        <a:rPr baseline="30000" lang="es-ES" sz="1400" u="none" cap="none" strike="noStrike">
                          <a:latin typeface="Barlow Medium"/>
                          <a:ea typeface="Barlow Medium"/>
                          <a:cs typeface="Barlow Medium"/>
                          <a:sym typeface="Barlow Medium"/>
                        </a:rPr>
                        <a:t>e</a:t>
                      </a:r>
                      <a:r>
                        <a:rPr lang="es-ES" sz="1400" u="none" cap="none" strike="noStrike">
                          <a:latin typeface="Barlow Medium"/>
                          <a:ea typeface="Barlow Medium"/>
                          <a:cs typeface="Barlow Medium"/>
                          <a:sym typeface="Barlow Medium"/>
                        </a:rPr>
                        <a:t> session</a:t>
                      </a:r>
                      <a:endParaRPr sz="1400" u="none" cap="none" strike="noStrike">
                        <a:latin typeface="Barlow Medium"/>
                        <a:ea typeface="Barlow Medium"/>
                        <a:cs typeface="Barlow Medium"/>
                        <a:sym typeface="Barlow Medium"/>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Barlow Medium"/>
                        <a:ea typeface="Barlow Medium"/>
                        <a:cs typeface="Barlow Medium"/>
                        <a:sym typeface="Barlow Medium"/>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Organiser son travail</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Travailler en équipe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solidFill>
                          <a:schemeClr val="dk1"/>
                        </a:solidFill>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Savoir communiquer</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Exercer son jugement critique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solidFill>
                          <a:schemeClr val="dk1"/>
                        </a:solidFill>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
          <p:cNvSpPr txBox="1"/>
          <p:nvPr/>
        </p:nvSpPr>
        <p:spPr>
          <a:xfrm>
            <a:off x="326581" y="242600"/>
            <a:ext cx="6988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3F3F3F"/>
                </a:solidFill>
                <a:latin typeface="Barlow"/>
                <a:ea typeface="Barlow"/>
                <a:cs typeface="Barlow"/>
                <a:sym typeface="Barlow"/>
              </a:rPr>
              <a:t>Les compétences évaluées</a:t>
            </a:r>
            <a:endParaRPr b="0" i="0" sz="200" u="none" cap="none" strike="noStrike">
              <a:solidFill>
                <a:srgbClr val="000000"/>
              </a:solidFill>
              <a:latin typeface="Arial"/>
              <a:ea typeface="Arial"/>
              <a:cs typeface="Arial"/>
              <a:sym typeface="Arial"/>
            </a:endParaRPr>
          </a:p>
        </p:txBody>
      </p:sp>
      <p:sp>
        <p:nvSpPr>
          <p:cNvPr id="225" name="Google Shape;225;p4"/>
          <p:cNvSpPr txBox="1"/>
          <p:nvPr/>
        </p:nvSpPr>
        <p:spPr>
          <a:xfrm>
            <a:off x="3405023" y="293025"/>
            <a:ext cx="57042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1" i="0" lang="es-ES" sz="1300" u="none" cap="none" strike="noStrike">
                <a:solidFill>
                  <a:srgbClr val="3F3F3F"/>
                </a:solidFill>
                <a:latin typeface="Barlow"/>
                <a:ea typeface="Barlow"/>
                <a:cs typeface="Barlow"/>
                <a:sym typeface="Barlow"/>
              </a:rPr>
              <a:t>6</a:t>
            </a:r>
            <a:r>
              <a:rPr b="1" baseline="30000" i="0" lang="es-ES" sz="1300" u="none" cap="none" strike="noStrike">
                <a:solidFill>
                  <a:srgbClr val="3F3F3F"/>
                </a:solidFill>
                <a:latin typeface="Barlow"/>
                <a:ea typeface="Barlow"/>
                <a:cs typeface="Barlow"/>
                <a:sym typeface="Barlow"/>
              </a:rPr>
              <a:t>e</a:t>
            </a:r>
            <a:r>
              <a:rPr b="1" i="0" lang="es-ES" sz="1300" u="none" cap="none" strike="noStrike">
                <a:solidFill>
                  <a:srgbClr val="3F3F3F"/>
                </a:solidFill>
                <a:latin typeface="Barlow"/>
                <a:ea typeface="Barlow"/>
                <a:cs typeface="Barlow"/>
                <a:sym typeface="Barlow"/>
              </a:rPr>
              <a:t> année - Anglais intensif (Gr. A 5 mois/5 mois) </a:t>
            </a:r>
            <a:endParaRPr b="1" i="0" sz="900" u="none" cap="none" strike="noStrike">
              <a:solidFill>
                <a:srgbClr val="000000"/>
              </a:solidFill>
              <a:latin typeface="Arial"/>
              <a:ea typeface="Arial"/>
              <a:cs typeface="Arial"/>
              <a:sym typeface="Arial"/>
            </a:endParaRPr>
          </a:p>
        </p:txBody>
      </p:sp>
      <p:graphicFrame>
        <p:nvGraphicFramePr>
          <p:cNvPr id="226" name="Google Shape;226;p4"/>
          <p:cNvGraphicFramePr/>
          <p:nvPr/>
        </p:nvGraphicFramePr>
        <p:xfrm>
          <a:off x="399600" y="1314000"/>
          <a:ext cx="3000000" cy="3000000"/>
        </p:xfrm>
        <a:graphic>
          <a:graphicData uri="http://schemas.openxmlformats.org/drawingml/2006/table">
            <a:tbl>
              <a:tblPr>
                <a:noFill/>
                <a:tableStyleId>{A489215C-FD46-4751-8974-EBF99A103AF5}</a:tableStyleId>
              </a:tblPr>
              <a:tblGrid>
                <a:gridCol w="1321000"/>
                <a:gridCol w="2134000"/>
                <a:gridCol w="803450"/>
                <a:gridCol w="803450"/>
                <a:gridCol w="803450"/>
                <a:gridCol w="803450"/>
                <a:gridCol w="4618350"/>
              </a:tblGrid>
              <a:tr h="1369675">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Disciplines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Compétences</a:t>
                      </a:r>
                      <a:endParaRPr sz="1300" u="none" cap="none" strike="noStrike">
                        <a:latin typeface="Barlow"/>
                        <a:ea typeface="Barlow"/>
                        <a:cs typeface="Barlow"/>
                        <a:sym typeface="Barlow"/>
                      </a:endParaRPr>
                    </a:p>
                  </a:txBody>
                  <a:tcPr marT="91425" marB="91425" marR="91425" marL="91425"/>
                </a:tc>
                <a:tc gridSpan="2">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1</a:t>
                      </a:r>
                      <a:r>
                        <a:rPr baseline="30000" lang="es-ES" sz="1300" u="none" cap="none" strike="noStrike">
                          <a:latin typeface="Barlow"/>
                          <a:ea typeface="Barlow"/>
                          <a:cs typeface="Barlow"/>
                          <a:sym typeface="Barlow"/>
                        </a:rPr>
                        <a:t>re</a:t>
                      </a:r>
                      <a:r>
                        <a:rPr lang="es-ES" sz="1300" u="none" cap="none" strike="noStrike">
                          <a:latin typeface="Barlow"/>
                          <a:ea typeface="Barlow"/>
                          <a:cs typeface="Barlow"/>
                          <a:sym typeface="Barlow"/>
                        </a:rPr>
                        <a:t> session</a:t>
                      </a:r>
                      <a:endParaRPr sz="11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100"/>
                        <a:buFont typeface="Arial"/>
                        <a:buNone/>
                      </a:pPr>
                      <a:r>
                        <a:rPr lang="es-ES" sz="1100" u="none" cap="none" strike="noStrike">
                          <a:latin typeface="Barlow"/>
                          <a:ea typeface="Barlow"/>
                          <a:cs typeface="Barlow"/>
                          <a:sym typeface="Barlow"/>
                        </a:rPr>
                        <a:t>(100 %)</a:t>
                      </a:r>
                      <a:endParaRPr sz="11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highlight>
                          <a:srgbClr val="FFFF00"/>
                        </a:highlight>
                        <a:latin typeface="Barlow"/>
                        <a:ea typeface="Barlow"/>
                        <a:cs typeface="Barlow"/>
                        <a:sym typeface="Barlow"/>
                      </a:endParaRPr>
                    </a:p>
                  </a:txBody>
                  <a:tcPr marT="91425" marB="91425" marR="91425" marL="91425"/>
                </a:tc>
                <a:tc hMerge="1"/>
                <a:tc gridSpan="2">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session</a:t>
                      </a:r>
                      <a:endParaRPr sz="11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100"/>
                        <a:buFont typeface="Arial"/>
                        <a:buNone/>
                      </a:pPr>
                      <a:r>
                        <a:rPr lang="es-ES" sz="1100" u="none" cap="none" strike="noStrike">
                          <a:latin typeface="Barlow"/>
                          <a:ea typeface="Barlow"/>
                          <a:cs typeface="Barlow"/>
                          <a:sym typeface="Barlow"/>
                        </a:rPr>
                        <a:t>(100 %)</a:t>
                      </a:r>
                      <a:endParaRPr sz="11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highlight>
                          <a:srgbClr val="FFFF00"/>
                        </a:highlight>
                        <a:latin typeface="Barlow"/>
                        <a:ea typeface="Barlow"/>
                        <a:cs typeface="Barlow"/>
                        <a:sym typeface="Barlow"/>
                      </a:endParaRPr>
                    </a:p>
                  </a:txBody>
                  <a:tcPr marT="91425" marB="91425" marR="91425" marL="91425"/>
                </a:tc>
                <a:tc hMerge="1"/>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Nature des évaluations</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400"/>
                        <a:buFont typeface="Arial"/>
                        <a:buNone/>
                      </a:pPr>
                      <a:r>
                        <a:t/>
                      </a:r>
                      <a:endParaRPr sz="4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400"/>
                        <a:buFont typeface="Arial"/>
                        <a:buNone/>
                      </a:pPr>
                      <a:r>
                        <a:t/>
                      </a:r>
                      <a:endParaRPr sz="4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Les conversations et les observations des enseignants ainsi que les productions de l’élève permettent de recueillir des informations tout au long de sa progression. En variant les preuves d’apprentissage, le portrait obtenu est beaucoup plus complet et le jugement final est plus représentatif des acquis de l’élève. Il est à noter que pour produire le résultat au bulletin, les enseignants ont appuyé leur jugement sur les traces les plus récentes et les plus pertinentes.</a:t>
                      </a:r>
                      <a:endParaRPr sz="900" u="none" cap="none" strike="noStrike">
                        <a:latin typeface="Barlow"/>
                        <a:ea typeface="Barlow"/>
                        <a:cs typeface="Barlow"/>
                        <a:sym typeface="Barlow"/>
                      </a:endParaRPr>
                    </a:p>
                  </a:txBody>
                  <a:tcPr marT="91425" marB="91425" marR="91425" marL="91425"/>
                </a:tc>
              </a:tr>
              <a:tr h="716250">
                <a:tc rowSpan="3">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Français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Lire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(40 %)</a:t>
                      </a:r>
                      <a:endParaRPr sz="1000" u="none" cap="none" strike="noStrike">
                        <a:latin typeface="Barlow"/>
                        <a:ea typeface="Barlow"/>
                        <a:cs typeface="Barlow"/>
                        <a:sym typeface="Barlow"/>
                      </a:endParaRPr>
                    </a:p>
                  </a:txBody>
                  <a:tcPr marT="91425" marB="91425" marR="91425" marL="91425"/>
                </a:tc>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S</a:t>
                      </a:r>
                      <a:endParaRPr sz="1400" u="none" cap="none" strike="noStrike"/>
                    </a:p>
                  </a:txBody>
                  <a:tcPr marT="91425" marB="91425" marR="91425" marL="91425"/>
                </a:tc>
                <a:tc hMerge="1"/>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h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Entretien, lecture interactive, production (questionnaire, fiche de lecture, </a:t>
                      </a:r>
                      <a:r>
                        <a:rPr lang="es-ES" sz="1000" u="none" cap="none" strike="noStrike">
                          <a:solidFill>
                            <a:schemeClr val="dk1"/>
                          </a:solidFill>
                          <a:latin typeface="Barlow"/>
                          <a:ea typeface="Barlow"/>
                          <a:cs typeface="Barlow"/>
                          <a:sym typeface="Barlow"/>
                        </a:rPr>
                        <a:t>carnet de lecture</a:t>
                      </a:r>
                      <a:r>
                        <a:rPr lang="es-ES" sz="1000" u="none" cap="none" strike="noStrike">
                          <a:latin typeface="Barlow"/>
                          <a:ea typeface="Barlow"/>
                          <a:cs typeface="Barlow"/>
                          <a:sym typeface="Barlow"/>
                        </a:rPr>
                        <a:t>), cercle de lecture, atelier de lecture, etc.</a:t>
                      </a:r>
                      <a:endParaRPr sz="1000" u="none" cap="none" strike="noStrike">
                        <a:latin typeface="Barlow"/>
                        <a:ea typeface="Barlow"/>
                        <a:cs typeface="Barlow"/>
                        <a:sym typeface="Barlow"/>
                      </a:endParaRPr>
                    </a:p>
                  </a:txBody>
                  <a:tcPr marT="91425" marB="91425" marR="91425" marL="91425"/>
                </a:tc>
              </a:tr>
              <a:tr h="716250">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Écrire</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(40 %)</a:t>
                      </a:r>
                      <a:endParaRPr sz="1000" u="none" cap="none" strike="noStrike">
                        <a:latin typeface="Barlow"/>
                        <a:ea typeface="Barlow"/>
                        <a:cs typeface="Barlow"/>
                        <a:sym typeface="Barlow"/>
                      </a:endParaRPr>
                    </a:p>
                  </a:txBody>
                  <a:tcPr marT="91425" marB="91425" marR="91425" marL="91425"/>
                </a:tc>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t>S</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hMerge="1"/>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h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Écriture quotidienne (</a:t>
                      </a:r>
                      <a:r>
                        <a:rPr lang="es-ES" sz="1000" u="none" cap="none" strike="noStrike">
                          <a:solidFill>
                            <a:schemeClr val="dk1"/>
                          </a:solidFill>
                          <a:latin typeface="Barlow"/>
                          <a:ea typeface="Barlow"/>
                          <a:cs typeface="Barlow"/>
                          <a:sym typeface="Barlow"/>
                        </a:rPr>
                        <a:t>atelier d’écriture, j</a:t>
                      </a:r>
                      <a:r>
                        <a:rPr lang="es-ES" sz="1000" u="none" cap="none" strike="noStrike">
                          <a:latin typeface="Barlow"/>
                          <a:ea typeface="Barlow"/>
                          <a:cs typeface="Barlow"/>
                          <a:sym typeface="Barlow"/>
                        </a:rPr>
                        <a:t>ournal d’écriture, écriture libre, écriture à partir d’une image ou d’un thème), appropriation des mots d’orthographe (jeux, manipulation), maitrise des connaissances dans un contexte signifiant.</a:t>
                      </a:r>
                      <a:endParaRPr sz="1000" u="none" cap="none" strike="noStrike">
                        <a:latin typeface="Barlow"/>
                        <a:ea typeface="Barlow"/>
                        <a:cs typeface="Barlow"/>
                        <a:sym typeface="Barlow"/>
                      </a:endParaRPr>
                    </a:p>
                  </a:txBody>
                  <a:tcPr marT="91425" marB="91425" marR="91425" marL="91425"/>
                </a:tc>
              </a:tr>
              <a:tr h="716250">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Communiquer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(20 %)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300"/>
                        <a:buFont typeface="Arial"/>
                        <a:buNone/>
                      </a:pPr>
                      <a:r>
                        <a:t/>
                      </a:r>
                      <a:endParaRPr sz="3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600"/>
                        <a:buFont typeface="Arial"/>
                        <a:buNone/>
                      </a:pPr>
                      <a:r>
                        <a:rPr lang="es-ES" sz="600" u="none" cap="none" strike="noStrike">
                          <a:latin typeface="Barlow"/>
                          <a:ea typeface="Barlow"/>
                          <a:cs typeface="Barlow"/>
                          <a:sym typeface="Barlow"/>
                        </a:rPr>
                        <a:t>La qualité de la communication et de l’écoute sont évaluées.</a:t>
                      </a:r>
                      <a:endParaRPr sz="600" u="none" cap="none" strike="noStrike">
                        <a:latin typeface="Barlow"/>
                        <a:ea typeface="Barlow"/>
                        <a:cs typeface="Barlow"/>
                        <a:sym typeface="Barlow"/>
                      </a:endParaRPr>
                    </a:p>
                  </a:txBody>
                  <a:tcPr marT="91425" marB="91425" marR="91425" marL="91425"/>
                </a:tc>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S</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hMerge="1"/>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h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Prise de parole préparée (exposé oral préparé en classe, démonstration), prise de parole spontanée (causerie, discussion collective, entretien, cercle de lecture, discussion en sous-groupe, entrevue, débat, balado, saynète, improvisation).</a:t>
                      </a:r>
                      <a:endParaRPr sz="1000" u="none" cap="none" strike="noStrike">
                        <a:latin typeface="Barlow"/>
                        <a:ea typeface="Barlow"/>
                        <a:cs typeface="Barlow"/>
                        <a:sym typeface="Barlow"/>
                      </a:endParaRPr>
                    </a:p>
                  </a:txBody>
                  <a:tcPr marT="91425" marB="91425" marR="91425" marL="91425">
                    <a:lnB cap="flat" cmpd="sng" w="9525">
                      <a:solidFill>
                        <a:srgbClr val="9E9E9E"/>
                      </a:solidFill>
                      <a:prstDash val="solid"/>
                      <a:round/>
                      <a:headEnd len="sm" w="sm" type="none"/>
                      <a:tailEnd len="sm" w="sm" type="none"/>
                    </a:lnB>
                  </a:tcPr>
                </a:tc>
              </a:tr>
              <a:tr h="859125">
                <a:tc rowSpan="2">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Mathématique</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Résoudre une situation-problème (30%)</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300"/>
                        <a:buFont typeface="Arial"/>
                        <a:buNone/>
                      </a:pPr>
                      <a:r>
                        <a:t/>
                      </a:r>
                      <a:endParaRPr sz="3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lang="es-ES" sz="600" u="none" cap="none" strike="noStrike">
                          <a:solidFill>
                            <a:schemeClr val="dk1"/>
                          </a:solidFill>
                          <a:latin typeface="Barlow"/>
                          <a:ea typeface="Barlow"/>
                          <a:cs typeface="Barlow"/>
                          <a:sym typeface="Barlow"/>
                        </a:rPr>
                        <a:t>Tâche qui pose une problématique pour laquelle les élèves n’ont pas de solution évidente et pour laquelle ils doivent découvrir ou inventer des pistes pour arriver à la résoudre.</a:t>
                      </a:r>
                      <a:endParaRPr i="1" sz="600" u="none" cap="none" strike="noStrike">
                        <a:latin typeface="Barlow"/>
                        <a:ea typeface="Barlow"/>
                        <a:cs typeface="Barlow"/>
                        <a:sym typeface="Barlow"/>
                      </a:endParaRPr>
                    </a:p>
                  </a:txBody>
                  <a:tcPr marT="91425" marB="91425" marR="91425" marL="91425"/>
                </a:tc>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t>S</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hMerge="1"/>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hMerge="1"/>
                <a:tc>
                  <a:txBody>
                    <a:bodyPr/>
                    <a:lstStyle/>
                    <a:p>
                      <a:pPr indent="0" lvl="0" marL="0" marR="0" rtl="0" algn="l">
                        <a:lnSpc>
                          <a:spcPct val="100000"/>
                        </a:lnSpc>
                        <a:spcBef>
                          <a:spcPts val="0"/>
                        </a:spcBef>
                        <a:spcAft>
                          <a:spcPts val="0"/>
                        </a:spcAft>
                        <a:buClr>
                          <a:srgbClr val="000000"/>
                        </a:buClr>
                        <a:buSzPts val="1100"/>
                        <a:buFont typeface="Arial"/>
                        <a:buNone/>
                      </a:pPr>
                      <a:r>
                        <a:rPr lang="es-ES" sz="1000" u="none" cap="none" strike="noStrike">
                          <a:solidFill>
                            <a:srgbClr val="000000"/>
                          </a:solidFill>
                          <a:latin typeface="Barlow"/>
                          <a:ea typeface="Barlow"/>
                          <a:cs typeface="Barlow"/>
                          <a:sym typeface="Barlow"/>
                        </a:rPr>
                        <a:t>Les modèles de situations-problèmes proposés aux élèves sont variés : situation authentique (ex.: préparer un diner pour la classe), projet créatif impliquant des contraintes mathématiques (ex.: créer un robot), situation-problème sous forme plus classique, tâche où l’élève doit inventer un problème mathématique en respectant une liste de contraintes ou de consignes, problème ouvert, etc.</a:t>
                      </a:r>
                      <a:endParaRPr sz="1000" u="none" cap="none" strike="noStrike">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914375">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Utiliser un raisonnement mathématique (70 %)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300"/>
                        <a:buFont typeface="Arial"/>
                        <a:buNone/>
                      </a:pPr>
                      <a:r>
                        <a:t/>
                      </a:r>
                      <a:endParaRPr sz="3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lang="es-ES" sz="600" u="none" cap="none" strike="noStrike">
                          <a:solidFill>
                            <a:schemeClr val="dk1"/>
                          </a:solidFill>
                          <a:latin typeface="Barlow"/>
                          <a:ea typeface="Barlow"/>
                          <a:cs typeface="Barlow"/>
                          <a:sym typeface="Barlow"/>
                        </a:rPr>
                        <a:t>Tâche qui privilégie l’explicitation du raisonnement mathématique et qui demande d’organiser et d’appliquer des concepts et des processus mathématiques. Tâche qui permet de démontrer la  compréhension des concepts et des processus.</a:t>
                      </a:r>
                      <a:endParaRPr sz="600" u="none" cap="none" strike="noStrike">
                        <a:latin typeface="Barlow"/>
                        <a:ea typeface="Barlow"/>
                        <a:cs typeface="Barlow"/>
                        <a:sym typeface="Barlow"/>
                      </a:endParaRPr>
                    </a:p>
                  </a:txBody>
                  <a:tcPr marT="91425" marB="91425" marR="91425" marL="91425"/>
                </a:tc>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S</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hMerge="1"/>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hMerge="1"/>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Les modèles de situations d’application proposés aux élèves sont variés : problème ouvert, court problème écrit, situation d’application sous forme plus classique, photo-problème, etc. Les entretiens mathématiques, les observations, les questionnaires peuvent servir à vérifier la compréhension des concepts et processus.</a:t>
                      </a:r>
                      <a:endParaRPr sz="1000" u="none" cap="none" strike="noStrike">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cxnSp>
        <p:nvCxnSpPr>
          <p:cNvPr id="227" name="Google Shape;227;p4"/>
          <p:cNvCxnSpPr/>
          <p:nvPr/>
        </p:nvCxnSpPr>
        <p:spPr>
          <a:xfrm>
            <a:off x="399593" y="762845"/>
            <a:ext cx="5315700" cy="3000"/>
          </a:xfrm>
          <a:prstGeom prst="straightConnector1">
            <a:avLst/>
          </a:prstGeom>
          <a:noFill/>
          <a:ln cap="flat" cmpd="sng" w="19050">
            <a:solidFill>
              <a:srgbClr val="7DC39E"/>
            </a:solidFill>
            <a:prstDash val="solid"/>
            <a:miter lim="800000"/>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5"/>
          <p:cNvSpPr txBox="1"/>
          <p:nvPr/>
        </p:nvSpPr>
        <p:spPr>
          <a:xfrm>
            <a:off x="326581" y="242600"/>
            <a:ext cx="6988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Les compétences évaluées</a:t>
            </a:r>
            <a:endParaRPr b="0" i="0" sz="1400" u="none" cap="none" strike="noStrike">
              <a:solidFill>
                <a:srgbClr val="000000"/>
              </a:solidFill>
              <a:latin typeface="Arial"/>
              <a:ea typeface="Arial"/>
              <a:cs typeface="Arial"/>
              <a:sym typeface="Arial"/>
            </a:endParaRPr>
          </a:p>
        </p:txBody>
      </p:sp>
      <p:sp>
        <p:nvSpPr>
          <p:cNvPr id="233" name="Google Shape;233;p5"/>
          <p:cNvSpPr txBox="1"/>
          <p:nvPr/>
        </p:nvSpPr>
        <p:spPr>
          <a:xfrm>
            <a:off x="391848" y="827375"/>
            <a:ext cx="57042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6</a:t>
            </a:r>
            <a:r>
              <a:rPr b="1" baseline="30000" i="0" lang="es-ES" sz="1800" u="none" cap="none" strike="noStrike">
                <a:solidFill>
                  <a:srgbClr val="3F3F3F"/>
                </a:solidFill>
                <a:latin typeface="Barlow"/>
                <a:ea typeface="Barlow"/>
                <a:cs typeface="Barlow"/>
                <a:sym typeface="Barlow"/>
              </a:rPr>
              <a:t>e</a:t>
            </a:r>
            <a:r>
              <a:rPr b="1" i="0" lang="es-ES" sz="1800" u="none" cap="none" strike="noStrike">
                <a:solidFill>
                  <a:srgbClr val="3F3F3F"/>
                </a:solidFill>
                <a:latin typeface="Barlow"/>
                <a:ea typeface="Barlow"/>
                <a:cs typeface="Barlow"/>
                <a:sym typeface="Barlow"/>
              </a:rPr>
              <a:t> année - Gr. d’anglais intensif (Gr. A 5 mois/5 mois) </a:t>
            </a:r>
            <a:endParaRPr b="1" i="0" sz="1400" u="none" cap="none" strike="noStrike">
              <a:solidFill>
                <a:srgbClr val="000000"/>
              </a:solidFill>
              <a:latin typeface="Arial"/>
              <a:ea typeface="Arial"/>
              <a:cs typeface="Arial"/>
              <a:sym typeface="Arial"/>
            </a:endParaRPr>
          </a:p>
        </p:txBody>
      </p:sp>
      <p:graphicFrame>
        <p:nvGraphicFramePr>
          <p:cNvPr id="234" name="Google Shape;234;p5"/>
          <p:cNvGraphicFramePr/>
          <p:nvPr/>
        </p:nvGraphicFramePr>
        <p:xfrm>
          <a:off x="399600" y="1314000"/>
          <a:ext cx="3000000" cy="3000000"/>
        </p:xfrm>
        <a:graphic>
          <a:graphicData uri="http://schemas.openxmlformats.org/drawingml/2006/table">
            <a:tbl>
              <a:tblPr>
                <a:noFill/>
                <a:tableStyleId>{A489215C-FD46-4751-8974-EBF99A103AF5}</a:tableStyleId>
              </a:tblPr>
              <a:tblGrid>
                <a:gridCol w="1321000"/>
                <a:gridCol w="2134000"/>
                <a:gridCol w="803450"/>
                <a:gridCol w="803450"/>
                <a:gridCol w="803450"/>
                <a:gridCol w="803450"/>
                <a:gridCol w="4618350"/>
              </a:tblGrid>
              <a:tr h="59980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Disciplines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Compétences</a:t>
                      </a:r>
                      <a:endParaRPr sz="1300" u="none" cap="none" strike="noStrike">
                        <a:latin typeface="Barlow"/>
                        <a:ea typeface="Barlow"/>
                        <a:cs typeface="Barlow"/>
                        <a:sym typeface="Barlow"/>
                      </a:endParaRPr>
                    </a:p>
                  </a:txBody>
                  <a:tcPr marT="91425" marB="91425" marR="91425" marL="91425">
                    <a:lnB cap="flat" cmpd="sng" w="9525">
                      <a:solidFill>
                        <a:srgbClr val="9E9E9E"/>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1</a:t>
                      </a:r>
                      <a:r>
                        <a:rPr baseline="30000" lang="es-ES" sz="1300" u="none" cap="none" strike="noStrike">
                          <a:latin typeface="Barlow"/>
                          <a:ea typeface="Barlow"/>
                          <a:cs typeface="Barlow"/>
                          <a:sym typeface="Barlow"/>
                        </a:rPr>
                        <a:t>re</a:t>
                      </a:r>
                      <a:r>
                        <a:rPr lang="es-ES" sz="1300" u="none" cap="none" strike="noStrike">
                          <a:latin typeface="Barlow"/>
                          <a:ea typeface="Barlow"/>
                          <a:cs typeface="Barlow"/>
                          <a:sym typeface="Barlow"/>
                        </a:rPr>
                        <a:t> session</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100"/>
                        <a:buFont typeface="Arial"/>
                        <a:buNone/>
                      </a:pPr>
                      <a:r>
                        <a:rPr lang="es-ES" sz="1100" u="none" cap="none" strike="noStrike">
                          <a:latin typeface="Barlow"/>
                          <a:ea typeface="Barlow"/>
                          <a:cs typeface="Barlow"/>
                          <a:sym typeface="Barlow"/>
                        </a:rPr>
                        <a:t>(100 %)</a:t>
                      </a:r>
                      <a:endParaRPr sz="11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highlight>
                          <a:srgbClr val="FFFF00"/>
                        </a:highlight>
                        <a:latin typeface="Barlow"/>
                        <a:ea typeface="Barlow"/>
                        <a:cs typeface="Barlow"/>
                        <a:sym typeface="Barlow"/>
                      </a:endParaRPr>
                    </a:p>
                  </a:txBody>
                  <a:tcPr marT="91425" marB="91425" marR="91425" marL="91425"/>
                </a:tc>
                <a:tc hMerge="1"/>
                <a:tc gridSpan="2">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session</a:t>
                      </a:r>
                      <a:endParaRPr sz="11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100"/>
                        <a:buFont typeface="Arial"/>
                        <a:buNone/>
                      </a:pPr>
                      <a:r>
                        <a:rPr lang="es-ES" sz="1100" u="none" cap="none" strike="noStrike">
                          <a:latin typeface="Barlow"/>
                          <a:ea typeface="Barlow"/>
                          <a:cs typeface="Barlow"/>
                          <a:sym typeface="Barlow"/>
                        </a:rPr>
                        <a:t>(100 %)</a:t>
                      </a:r>
                      <a:endParaRPr sz="11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highlight>
                          <a:srgbClr val="FFFF00"/>
                        </a:highlight>
                        <a:latin typeface="Barlow"/>
                        <a:ea typeface="Barlow"/>
                        <a:cs typeface="Barlow"/>
                        <a:sym typeface="Barlow"/>
                      </a:endParaRPr>
                    </a:p>
                  </a:txBody>
                  <a:tcPr marT="91425" marB="91425" marR="91425" marL="91425"/>
                </a:tc>
                <a:tc hMerge="1"/>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Nature des évaluations</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400"/>
                        <a:buFont typeface="Arial"/>
                        <a:buNone/>
                      </a:pPr>
                      <a:r>
                        <a:t/>
                      </a:r>
                      <a:endParaRPr sz="4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400"/>
                        <a:buFont typeface="Arial"/>
                        <a:buNone/>
                      </a:pPr>
                      <a:r>
                        <a:t/>
                      </a:r>
                      <a:endParaRPr sz="400" u="none" cap="none" strike="noStrike">
                        <a:latin typeface="Barlow"/>
                        <a:ea typeface="Barlow"/>
                        <a:cs typeface="Barlow"/>
                        <a:sym typeface="Barlow"/>
                      </a:endParaRPr>
                    </a:p>
                    <a:p>
                      <a:pPr indent="0" lvl="0" marL="0" marR="0" rtl="0" algn="just">
                        <a:lnSpc>
                          <a:spcPct val="100000"/>
                        </a:lnSpc>
                        <a:spcBef>
                          <a:spcPts val="0"/>
                        </a:spcBef>
                        <a:spcAft>
                          <a:spcPts val="0"/>
                        </a:spcAft>
                        <a:buClr>
                          <a:srgbClr val="000000"/>
                        </a:buClr>
                        <a:buSzPts val="900"/>
                        <a:buFont typeface="Arial"/>
                        <a:buNone/>
                      </a:pPr>
                      <a:r>
                        <a:t/>
                      </a:r>
                      <a:endParaRPr sz="900" u="none" cap="none" strike="noStrike">
                        <a:latin typeface="Barlow"/>
                        <a:ea typeface="Barlow"/>
                        <a:cs typeface="Barlow"/>
                        <a:sym typeface="Barlow"/>
                      </a:endParaRPr>
                    </a:p>
                  </a:txBody>
                  <a:tcPr marT="91425" marB="91425" marR="91425" marL="91425">
                    <a:lnB cap="flat" cmpd="sng" w="9525">
                      <a:solidFill>
                        <a:srgbClr val="9E9E9E"/>
                      </a:solidFill>
                      <a:prstDash val="solid"/>
                      <a:round/>
                      <a:headEnd len="sm" w="sm" type="none"/>
                      <a:tailEnd len="sm" w="sm" type="none"/>
                    </a:lnB>
                  </a:tcPr>
                </a:tc>
              </a:tr>
              <a:tr h="528450">
                <a:tc rowSpan="3">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Anglais</a:t>
                      </a:r>
                      <a:endParaRPr sz="1300" u="none" cap="none" strike="noStrike">
                        <a:latin typeface="Barlow"/>
                        <a:ea typeface="Barlow"/>
                        <a:cs typeface="Barlow"/>
                        <a:sym typeface="Barlow"/>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Interagir oralement en anglais</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(45 %)</a:t>
                      </a:r>
                      <a:endParaRPr sz="1000" u="none" cap="none" strike="noStrike">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tcPr>
                </a:tc>
                <a:tc hMerge="1"/>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S</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txBody>
                  <a:tcPr marT="91425" marB="91425" marR="91425" marL="91425">
                    <a:lnR cap="flat" cmpd="sng" w="9525">
                      <a:solidFill>
                        <a:srgbClr val="9E9E9E"/>
                      </a:solidFill>
                      <a:prstDash val="solid"/>
                      <a:round/>
                      <a:headEnd len="sm" w="sm" type="none"/>
                      <a:tailEnd len="sm" w="sm" type="none"/>
                    </a:lnR>
                  </a:tcPr>
                </a:tc>
                <a:tc h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Différents moyens d’interaction permettront d’évaluer l’ensemble des critères d’évaluation.</a:t>
                      </a:r>
                      <a:endParaRPr sz="1000" u="none" cap="none" strike="noStrike">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06125">
                <a:tc vMerge="1"/>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Comprendre les textes lus et entendus</a:t>
                      </a:r>
                      <a:r>
                        <a:rPr lang="es-ES" sz="1000" u="none" cap="none" strike="noStrike">
                          <a:latin typeface="Barlow"/>
                          <a:ea typeface="Barlow"/>
                          <a:cs typeface="Barlow"/>
                          <a:sym typeface="Barlow"/>
                        </a:rPr>
                        <a:t> (35 %)</a:t>
                      </a:r>
                      <a:endParaRPr sz="1000" u="none" cap="none" strike="noStrike">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B cap="flat" cmpd="sng" w="9525">
                      <a:solidFill>
                        <a:srgbClr val="9E9E9E"/>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S</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txBody>
                  <a:tcPr marT="91425" marB="91425" marR="91425" marL="91425">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Différents types de textes seront lus (entendus, ou vus) et permettront d’évaluer l’ensemble des critères d’évaluation.</a:t>
                      </a:r>
                      <a:endParaRPr sz="1000" u="none" cap="none" strike="noStrike">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11725">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Écrire des textes</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(20%)</a:t>
                      </a:r>
                      <a:endParaRPr sz="1000" u="none" cap="none" strike="noStrike">
                        <a:solidFill>
                          <a:srgbClr val="000000"/>
                        </a:solidFill>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S</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L’écriture de différents types de textes permettra d’évaluer l’ensemble des critères d’évaluation.</a:t>
                      </a:r>
                      <a:endParaRPr sz="1000" u="none" cap="none" strike="noStrike">
                        <a:solidFill>
                          <a:srgbClr val="000000"/>
                        </a:solidFill>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47825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Science et technologie</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Proposer des explications et des solutions à des problèmes d’ordre scientifique ou technologique</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Mettre à profit les outils, objets et procédés de la science et de la technologie</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Communiquer à l’aide des langages en science et en technologie</a:t>
                      </a:r>
                      <a:endParaRPr sz="1000" u="none" cap="none" strike="noStrike">
                        <a:latin typeface="Barlow"/>
                        <a:ea typeface="Barlow"/>
                        <a:cs typeface="Barlow"/>
                        <a:sym typeface="Barlow"/>
                      </a:endParaRPr>
                    </a:p>
                  </a:txBody>
                  <a:tcPr marT="91425" marB="91425" marR="91425" marL="91425">
                    <a:lnT cap="flat" cmpd="sng" w="9525">
                      <a:solidFill>
                        <a:srgbClr val="9E9E9E"/>
                      </a:solidFill>
                      <a:prstDash val="solid"/>
                      <a:round/>
                      <a:headEnd len="sm" w="sm" type="none"/>
                      <a:tailEnd len="sm" w="sm" type="none"/>
                    </a:lnT>
                  </a:tcPr>
                </a:tc>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S</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T cap="flat" cmpd="sng" w="9525">
                      <a:solidFill>
                        <a:srgbClr val="9E9E9E"/>
                      </a:solidFill>
                      <a:prstDash val="solid"/>
                      <a:round/>
                      <a:headEnd len="sm" w="sm" type="none"/>
                      <a:tailEnd len="sm" w="sm" type="none"/>
                    </a:lnT>
                  </a:tcPr>
                </a:tc>
                <a:tc hMerge="1"/>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T cap="flat" cmpd="sng" w="9525">
                      <a:solidFill>
                        <a:srgbClr val="9E9E9E"/>
                      </a:solidFill>
                      <a:prstDash val="solid"/>
                      <a:round/>
                      <a:headEnd len="sm" w="sm" type="none"/>
                      <a:tailEnd len="sm" w="sm" type="none"/>
                    </a:lnT>
                  </a:tcPr>
                </a:tc>
                <a:tc hMerge="1"/>
                <a:tc>
                  <a:txBody>
                    <a:bodyPr/>
                    <a:lstStyle/>
                    <a:p>
                      <a:pPr indent="0" lvl="0" marL="0" marR="0" rtl="0" algn="l">
                        <a:lnSpc>
                          <a:spcPct val="115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Des situations en lien avec la démarche expérimentale, la conception de prototypes ou l’analyse d’objets techniques seront sélectionnées tout au long de l’année afin d’évaluer l’utilisation appropriée des connaissances. L’évaluation de la maitrise des connaissances se fera à l’aide de questions à choix multiples ou à réponses brèves.</a:t>
                      </a:r>
                      <a:endParaRPr sz="1000" u="none" cap="none" strike="noStrike">
                        <a:latin typeface="Barlow"/>
                        <a:ea typeface="Barlow"/>
                        <a:cs typeface="Barlow"/>
                        <a:sym typeface="Barlow"/>
                      </a:endParaRPr>
                    </a:p>
                  </a:txBody>
                  <a:tcPr marT="91425" marB="91425" marR="91425" marL="91425">
                    <a:lnT cap="flat" cmpd="sng" w="9525">
                      <a:solidFill>
                        <a:srgbClr val="9E9E9E"/>
                      </a:solidFill>
                      <a:prstDash val="solid"/>
                      <a:round/>
                      <a:headEnd len="sm" w="sm" type="none"/>
                      <a:tailEnd len="sm" w="sm" type="none"/>
                    </a:lnT>
                  </a:tcPr>
                </a:tc>
              </a:tr>
              <a:tr h="1301075">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Géographie, histoire et éducation à la citoyenneté</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Lire l’organisation d’une société sur  son territoire</a:t>
                      </a:r>
                      <a:endParaRPr sz="10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t/>
                      </a:r>
                      <a:endParaRPr i="1" sz="5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lang="es-ES" sz="1000" u="none" cap="none" strike="noStrike">
                          <a:latin typeface="Barlow"/>
                          <a:ea typeface="Barlow"/>
                          <a:cs typeface="Barlow"/>
                          <a:sym typeface="Barlow"/>
                        </a:rPr>
                        <a:t>Interpréter le changement dans une société et sur son territoire</a:t>
                      </a:r>
                      <a:endParaRPr sz="10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t/>
                      </a:r>
                      <a:endParaRPr sz="5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lang="es-ES" sz="1000" u="none" cap="none" strike="noStrike">
                          <a:latin typeface="Barlow"/>
                          <a:ea typeface="Barlow"/>
                          <a:cs typeface="Barlow"/>
                          <a:sym typeface="Barlow"/>
                        </a:rPr>
                        <a:t>S’ouvrir à la diversité des sociétés et de leur territoire</a:t>
                      </a:r>
                      <a:endParaRPr sz="1000" u="none" cap="none" strike="noStrike">
                        <a:latin typeface="Barlow"/>
                        <a:ea typeface="Barlow"/>
                        <a:cs typeface="Barlow"/>
                        <a:sym typeface="Barlow"/>
                      </a:endParaRPr>
                    </a:p>
                  </a:txBody>
                  <a:tcPr marT="91425" marB="91425" marR="91425" marL="91425"/>
                </a:tc>
                <a:tc gridSpan="2">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hMerge="1"/>
                <a:tc gridSpan="2">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S</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hMerge="1"/>
                <a:tc>
                  <a:txBody>
                    <a:bodyPr/>
                    <a:lstStyle/>
                    <a:p>
                      <a:pPr indent="0" lvl="0" marL="0" marR="0" rtl="0" algn="l">
                        <a:lnSpc>
                          <a:spcPct val="115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Des situations permettant de lire l’organisation des sociétés sur leur territoire, d’interpréter les changements sociaux et territoriaux et de reconnaitre la diversité entre les sociétés. L’évaluation des apprentissages se réalisera par l’utilisation appropriée des connaissances par le truchement des opérations intellectuelles : établir des faits, situer dans le temps et dans l’espace, caractériser un territoire, établir des comparaisons et établir des liens de causalité.</a:t>
                      </a:r>
                      <a:endParaRPr sz="1000" u="none" cap="none" strike="noStrike">
                        <a:solidFill>
                          <a:schemeClr val="dk1"/>
                        </a:solidFill>
                        <a:latin typeface="Barlow"/>
                        <a:ea typeface="Barlow"/>
                        <a:cs typeface="Barlow"/>
                        <a:sym typeface="Barlow"/>
                      </a:endParaRPr>
                    </a:p>
                  </a:txBody>
                  <a:tcPr marT="91425" marB="91425" marR="91425" marL="91425"/>
                </a:tc>
              </a:tr>
            </a:tbl>
          </a:graphicData>
        </a:graphic>
      </p:graphicFrame>
      <p:cxnSp>
        <p:nvCxnSpPr>
          <p:cNvPr id="235" name="Google Shape;235;p5"/>
          <p:cNvCxnSpPr/>
          <p:nvPr/>
        </p:nvCxnSpPr>
        <p:spPr>
          <a:xfrm>
            <a:off x="468068" y="1196670"/>
            <a:ext cx="5315700" cy="3000"/>
          </a:xfrm>
          <a:prstGeom prst="straightConnector1">
            <a:avLst/>
          </a:prstGeom>
          <a:noFill/>
          <a:ln cap="flat" cmpd="sng" w="19050">
            <a:solidFill>
              <a:srgbClr val="7DC39E"/>
            </a:solidFill>
            <a:prstDash val="solid"/>
            <a:miter lim="800000"/>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6"/>
          <p:cNvSpPr txBox="1"/>
          <p:nvPr/>
        </p:nvSpPr>
        <p:spPr>
          <a:xfrm>
            <a:off x="326581" y="242600"/>
            <a:ext cx="6988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Les compétences évaluées</a:t>
            </a:r>
            <a:endParaRPr b="0" i="0" sz="1400" u="none" cap="none" strike="noStrike">
              <a:solidFill>
                <a:srgbClr val="000000"/>
              </a:solidFill>
              <a:latin typeface="Arial"/>
              <a:ea typeface="Arial"/>
              <a:cs typeface="Arial"/>
              <a:sym typeface="Arial"/>
            </a:endParaRPr>
          </a:p>
        </p:txBody>
      </p:sp>
      <p:sp>
        <p:nvSpPr>
          <p:cNvPr id="241" name="Google Shape;241;p6"/>
          <p:cNvSpPr txBox="1"/>
          <p:nvPr/>
        </p:nvSpPr>
        <p:spPr>
          <a:xfrm>
            <a:off x="391850" y="827375"/>
            <a:ext cx="5680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6</a:t>
            </a:r>
            <a:r>
              <a:rPr b="1" baseline="30000" i="0" lang="es-ES" sz="1800" u="none" cap="none" strike="noStrike">
                <a:solidFill>
                  <a:srgbClr val="3F3F3F"/>
                </a:solidFill>
                <a:latin typeface="Barlow"/>
                <a:ea typeface="Barlow"/>
                <a:cs typeface="Barlow"/>
                <a:sym typeface="Barlow"/>
              </a:rPr>
              <a:t>e</a:t>
            </a:r>
            <a:r>
              <a:rPr b="1" i="0" lang="es-ES" sz="1800" u="none" cap="none" strike="noStrike">
                <a:solidFill>
                  <a:srgbClr val="3F3F3F"/>
                </a:solidFill>
                <a:latin typeface="Barlow"/>
                <a:ea typeface="Barlow"/>
                <a:cs typeface="Barlow"/>
                <a:sym typeface="Barlow"/>
              </a:rPr>
              <a:t> année - Gr. d’anglais intensif (Gr. A 5 mois/5 mois)</a:t>
            </a:r>
            <a:endParaRPr b="1" i="0" sz="1400" u="none" cap="none" strike="noStrike">
              <a:solidFill>
                <a:srgbClr val="000000"/>
              </a:solidFill>
              <a:latin typeface="Arial"/>
              <a:ea typeface="Arial"/>
              <a:cs typeface="Arial"/>
              <a:sym typeface="Arial"/>
            </a:endParaRPr>
          </a:p>
        </p:txBody>
      </p:sp>
      <p:graphicFrame>
        <p:nvGraphicFramePr>
          <p:cNvPr id="242" name="Google Shape;242;p6"/>
          <p:cNvGraphicFramePr/>
          <p:nvPr/>
        </p:nvGraphicFramePr>
        <p:xfrm>
          <a:off x="391875" y="1315575"/>
          <a:ext cx="3000000" cy="3000000"/>
        </p:xfrm>
        <a:graphic>
          <a:graphicData uri="http://schemas.openxmlformats.org/drawingml/2006/table">
            <a:tbl>
              <a:tblPr>
                <a:noFill/>
                <a:tableStyleId>{A489215C-FD46-4751-8974-EBF99A103AF5}</a:tableStyleId>
              </a:tblPr>
              <a:tblGrid>
                <a:gridCol w="1435950"/>
                <a:gridCol w="2319700"/>
                <a:gridCol w="1461850"/>
                <a:gridCol w="1461850"/>
                <a:gridCol w="4618950"/>
              </a:tblGrid>
              <a:tr h="82505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Disciplines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Compétences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300" u="none" cap="none" strike="noStrike">
                          <a:solidFill>
                            <a:schemeClr val="dk1"/>
                          </a:solidFill>
                          <a:latin typeface="Barlow"/>
                          <a:ea typeface="Barlow"/>
                          <a:cs typeface="Barlow"/>
                          <a:sym typeface="Barlow"/>
                        </a:rPr>
                        <a:t>1</a:t>
                      </a:r>
                      <a:r>
                        <a:rPr baseline="30000" lang="es-ES" sz="1300" u="none" cap="none" strike="noStrike">
                          <a:solidFill>
                            <a:schemeClr val="dk1"/>
                          </a:solidFill>
                          <a:latin typeface="Barlow"/>
                          <a:ea typeface="Barlow"/>
                          <a:cs typeface="Barlow"/>
                          <a:sym typeface="Barlow"/>
                        </a:rPr>
                        <a:t>re</a:t>
                      </a:r>
                      <a:r>
                        <a:rPr lang="es-ES" sz="1300" u="none" cap="none" strike="noStrike">
                          <a:solidFill>
                            <a:schemeClr val="dk1"/>
                          </a:solidFill>
                          <a:latin typeface="Barlow"/>
                          <a:ea typeface="Barlow"/>
                          <a:cs typeface="Barlow"/>
                          <a:sym typeface="Barlow"/>
                        </a:rPr>
                        <a:t> session</a:t>
                      </a:r>
                      <a:endParaRPr sz="1300" u="none" cap="none" strike="noStrike">
                        <a:solidFill>
                          <a:schemeClr val="dk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solidFill>
                            <a:schemeClr val="dk1"/>
                          </a:solidFill>
                          <a:latin typeface="Barlow"/>
                          <a:ea typeface="Barlow"/>
                          <a:cs typeface="Barlow"/>
                          <a:sym typeface="Barlow"/>
                        </a:rPr>
                        <a:t>(50 %)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solidFill>
                            <a:schemeClr val="dk1"/>
                          </a:solidFill>
                          <a:latin typeface="Barlow"/>
                          <a:ea typeface="Barlow"/>
                          <a:cs typeface="Barlow"/>
                          <a:sym typeface="Barlow"/>
                        </a:rPr>
                        <a:t>2</a:t>
                      </a:r>
                      <a:r>
                        <a:rPr baseline="30000" lang="es-ES" sz="1300" u="none" cap="none" strike="noStrike">
                          <a:solidFill>
                            <a:schemeClr val="dk1"/>
                          </a:solidFill>
                          <a:latin typeface="Barlow"/>
                          <a:ea typeface="Barlow"/>
                          <a:cs typeface="Barlow"/>
                          <a:sym typeface="Barlow"/>
                        </a:rPr>
                        <a:t>e</a:t>
                      </a:r>
                      <a:r>
                        <a:rPr lang="es-ES" sz="1300" u="none" cap="none" strike="noStrike">
                          <a:solidFill>
                            <a:schemeClr val="dk1"/>
                          </a:solidFill>
                          <a:latin typeface="Barlow"/>
                          <a:ea typeface="Barlow"/>
                          <a:cs typeface="Barlow"/>
                          <a:sym typeface="Barlow"/>
                        </a:rPr>
                        <a:t> session</a:t>
                      </a:r>
                      <a:endParaRPr sz="1300" u="none" cap="none" strike="noStrike">
                        <a:solidFill>
                          <a:schemeClr val="dk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solidFill>
                            <a:schemeClr val="dk1"/>
                          </a:solidFill>
                          <a:latin typeface="Barlow"/>
                          <a:ea typeface="Barlow"/>
                          <a:cs typeface="Barlow"/>
                          <a:sym typeface="Barlow"/>
                        </a:rPr>
                        <a:t> (50 %)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Nature des évaluations</a:t>
                      </a:r>
                      <a:endParaRPr sz="1300" u="none" cap="none" strike="noStrike">
                        <a:latin typeface="Barlow"/>
                        <a:ea typeface="Barlow"/>
                        <a:cs typeface="Barlow"/>
                        <a:sym typeface="Barlow"/>
                      </a:endParaRPr>
                    </a:p>
                    <a:p>
                      <a:pPr indent="0" lvl="0" marL="0" marR="0" rtl="0" algn="just">
                        <a:lnSpc>
                          <a:spcPct val="100000"/>
                        </a:lnSpc>
                        <a:spcBef>
                          <a:spcPts val="0"/>
                        </a:spcBef>
                        <a:spcAft>
                          <a:spcPts val="0"/>
                        </a:spcAft>
                        <a:buClr>
                          <a:srgbClr val="000000"/>
                        </a:buClr>
                        <a:buSzPts val="1000"/>
                        <a:buFont typeface="Arial"/>
                        <a:buNone/>
                      </a:pPr>
                      <a:r>
                        <a:t/>
                      </a:r>
                      <a:endParaRPr sz="1000" u="none" cap="none" strike="noStrike">
                        <a:latin typeface="Barlow"/>
                        <a:ea typeface="Barlow"/>
                        <a:cs typeface="Barlow"/>
                        <a:sym typeface="Barlow"/>
                      </a:endParaRPr>
                    </a:p>
                  </a:txBody>
                  <a:tcPr marT="91425" marB="91425" marR="91425" marL="91425"/>
                </a:tc>
              </a:tr>
              <a:tr h="1142525">
                <a:tc>
                  <a:txBody>
                    <a:bodyPr/>
                    <a:lstStyle/>
                    <a:p>
                      <a:pPr indent="0" lvl="0" marL="0" marR="0" rtl="0" algn="ctr">
                        <a:lnSpc>
                          <a:spcPct val="100000"/>
                        </a:lnSpc>
                        <a:spcBef>
                          <a:spcPts val="0"/>
                        </a:spcBef>
                        <a:spcAft>
                          <a:spcPts val="0"/>
                        </a:spcAft>
                        <a:buClr>
                          <a:srgbClr val="000000"/>
                        </a:buClr>
                        <a:buSzPts val="1200"/>
                        <a:buFont typeface="Arial"/>
                        <a:buNone/>
                      </a:pPr>
                      <a:r>
                        <a:rPr lang="es-ES" sz="1200" u="none" cap="none" strike="noStrike">
                          <a:latin typeface="Barlow"/>
                          <a:ea typeface="Barlow"/>
                          <a:cs typeface="Barlow"/>
                          <a:sym typeface="Barlow"/>
                        </a:rPr>
                        <a:t>Culture et citoyenneté québécoise</a:t>
                      </a:r>
                      <a:endParaRPr sz="12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Réfléchir de façon critique sur des réalités culturelles</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100"/>
                        <a:buFont typeface="Arial"/>
                        <a:buNone/>
                      </a:pPr>
                      <a:r>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Discussion/conversation/narration autour d’albums jeunesse, journal de bord, entrevue, table ronde, débat, délibération, entretien, création de questionnaires ou de sondages pour réfléchir de façon critique sur des réalités culturelles.</a:t>
                      </a:r>
                      <a:endParaRPr sz="1000" u="none" cap="none" strike="noStrike">
                        <a:latin typeface="Barlow"/>
                        <a:ea typeface="Barlow"/>
                        <a:cs typeface="Barlow"/>
                        <a:sym typeface="Barlow"/>
                      </a:endParaRPr>
                    </a:p>
                  </a:txBody>
                  <a:tcPr marT="91425" marB="91425" marR="91425" marL="91425"/>
                </a:tc>
              </a:tr>
              <a:tr h="1142525">
                <a:tc>
                  <a:txBody>
                    <a:bodyPr/>
                    <a:lstStyle/>
                    <a:p>
                      <a:pPr indent="0" lvl="0" marL="0" marR="0" rtl="0" algn="ctr">
                        <a:lnSpc>
                          <a:spcPct val="100000"/>
                        </a:lnSpc>
                        <a:spcBef>
                          <a:spcPts val="0"/>
                        </a:spcBef>
                        <a:spcAft>
                          <a:spcPts val="0"/>
                        </a:spcAft>
                        <a:buClr>
                          <a:srgbClr val="000000"/>
                        </a:buClr>
                        <a:buSzPts val="1200"/>
                        <a:buFont typeface="Arial"/>
                        <a:buNone/>
                      </a:pPr>
                      <a:r>
                        <a:rPr lang="es-ES" sz="1200" u="none" cap="none" strike="noStrike">
                          <a:latin typeface="Barlow"/>
                          <a:ea typeface="Barlow"/>
                          <a:cs typeface="Barlow"/>
                          <a:sym typeface="Barlow"/>
                        </a:rPr>
                        <a:t> Arts plastiques</a:t>
                      </a:r>
                      <a:endParaRPr sz="12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Création d’images personnelles ou médiatiques (70 %)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Appréciation d’images (30 %)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Différents contextes tels que des projets de création d’oeuvres personnelles ou médiatiques ainsi que l’appréciation d’oeuvres par la critique et l’’analyse.</a:t>
                      </a:r>
                      <a:endParaRPr sz="1000" u="none" cap="none" strike="noStrike">
                        <a:latin typeface="Barlow"/>
                        <a:ea typeface="Barlow"/>
                        <a:cs typeface="Barlow"/>
                        <a:sym typeface="Barlow"/>
                      </a:endParaRPr>
                    </a:p>
                  </a:txBody>
                  <a:tcPr marT="91425" marB="91425" marR="91425" marL="91425"/>
                </a:tc>
              </a:tr>
              <a:tr h="1142525">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Musique</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Interprétation et création de pièces musicales ou vocales (70%)</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Appréciation de pièces musicales ou vocales (30%)</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Différents contextes tels que les projets d’interprétation et d’appréciation de pièces musicales ou vocales ainsi que des projets de création tels que la sonorisation, l’arrangement musical, l’improvisation ou la composition de pièces permettront de rendre compte de l’acquisition des connaissances et du développement des compétences.</a:t>
                      </a:r>
                      <a:endParaRPr sz="1000" u="none" cap="none" strike="noStrike">
                        <a:latin typeface="Barlow"/>
                        <a:ea typeface="Barlow"/>
                        <a:cs typeface="Barlow"/>
                        <a:sym typeface="Barlow"/>
                      </a:endParaRPr>
                    </a:p>
                  </a:txBody>
                  <a:tcPr marT="91425" marB="91425" marR="91425" marL="91425"/>
                </a:tc>
              </a:tr>
              <a:tr h="1142525">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Éducation physique</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Agir dans divers contextes d’activités physiques</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Interagir dans divers contextes de pratiques physiques</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Adopter un mode de vie sain et actif</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t/>
                      </a:r>
                      <a:endParaRPr sz="8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400" u="none" cap="none" strike="noStrike">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t/>
                      </a:r>
                      <a:endParaRPr sz="14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solidFill>
                          <a:schemeClr val="dk1"/>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Tout au long de l'année, l'enseignant vérifie l'acquisition des connaissances, des savoir-faire et des savoir-être nécessaires au développement des compétences à travers différents moyens d'action. Il propose aussi aux élèves des situations d'apprentissage et d'évaluation afin de porter un jugement sur leur niveau de développement des compétences.</a:t>
                      </a:r>
                      <a:endParaRPr sz="1000" u="none" cap="none" strike="noStrike">
                        <a:latin typeface="Barlow"/>
                        <a:ea typeface="Barlow"/>
                        <a:cs typeface="Barlow"/>
                        <a:sym typeface="Barlow"/>
                      </a:endParaRPr>
                    </a:p>
                  </a:txBody>
                  <a:tcPr marT="91425" marB="91425" marR="91425" marL="91425"/>
                </a:tc>
              </a:tr>
            </a:tbl>
          </a:graphicData>
        </a:graphic>
      </p:graphicFrame>
      <p:cxnSp>
        <p:nvCxnSpPr>
          <p:cNvPr id="243" name="Google Shape;243;p6"/>
          <p:cNvCxnSpPr/>
          <p:nvPr/>
        </p:nvCxnSpPr>
        <p:spPr>
          <a:xfrm>
            <a:off x="468068" y="1196670"/>
            <a:ext cx="5315700" cy="3000"/>
          </a:xfrm>
          <a:prstGeom prst="straightConnector1">
            <a:avLst/>
          </a:prstGeom>
          <a:noFill/>
          <a:ln cap="flat" cmpd="sng" w="19050">
            <a:solidFill>
              <a:srgbClr val="7DC39E"/>
            </a:solidFill>
            <a:prstDash val="solid"/>
            <a:miter lim="800000"/>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7"/>
          <p:cNvSpPr txBox="1"/>
          <p:nvPr/>
        </p:nvSpPr>
        <p:spPr>
          <a:xfrm>
            <a:off x="326575" y="242600"/>
            <a:ext cx="6512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ÉVALUATIONS 0BLIGATOIRES  </a:t>
            </a:r>
            <a:endParaRPr b="0" i="0" sz="1400" u="none" cap="none" strike="noStrike">
              <a:solidFill>
                <a:srgbClr val="000000"/>
              </a:solidFill>
              <a:latin typeface="Arial"/>
              <a:ea typeface="Arial"/>
              <a:cs typeface="Arial"/>
              <a:sym typeface="Arial"/>
            </a:endParaRPr>
          </a:p>
        </p:txBody>
      </p:sp>
      <p:sp>
        <p:nvSpPr>
          <p:cNvPr id="249" name="Google Shape;249;p7"/>
          <p:cNvSpPr txBox="1"/>
          <p:nvPr/>
        </p:nvSpPr>
        <p:spPr>
          <a:xfrm>
            <a:off x="391850" y="827375"/>
            <a:ext cx="4983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TRAITEMENT DES ABSENCES</a:t>
            </a:r>
            <a:endParaRPr b="1" i="0" sz="1400" u="none" cap="none" strike="noStrike">
              <a:solidFill>
                <a:srgbClr val="000000"/>
              </a:solidFill>
              <a:latin typeface="Arial"/>
              <a:ea typeface="Arial"/>
              <a:cs typeface="Arial"/>
              <a:sym typeface="Arial"/>
            </a:endParaRPr>
          </a:p>
        </p:txBody>
      </p:sp>
      <p:cxnSp>
        <p:nvCxnSpPr>
          <p:cNvPr id="250" name="Google Shape;250;p7"/>
          <p:cNvCxnSpPr/>
          <p:nvPr/>
        </p:nvCxnSpPr>
        <p:spPr>
          <a:xfrm>
            <a:off x="506279" y="1362270"/>
            <a:ext cx="1229100" cy="0"/>
          </a:xfrm>
          <a:prstGeom prst="straightConnector1">
            <a:avLst/>
          </a:prstGeom>
          <a:noFill/>
          <a:ln cap="flat" cmpd="sng" w="19050">
            <a:solidFill>
              <a:srgbClr val="E9C354"/>
            </a:solidFill>
            <a:prstDash val="solid"/>
            <a:miter lim="800000"/>
            <a:headEnd len="sm" w="sm" type="none"/>
            <a:tailEnd len="sm" w="sm" type="none"/>
          </a:ln>
        </p:spPr>
      </p:cxnSp>
      <p:sp>
        <p:nvSpPr>
          <p:cNvPr id="251" name="Google Shape;251;p7"/>
          <p:cNvSpPr txBox="1"/>
          <p:nvPr/>
        </p:nvSpPr>
        <p:spPr>
          <a:xfrm>
            <a:off x="497700" y="2146800"/>
            <a:ext cx="11196600" cy="13188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Arial"/>
              <a:buNone/>
            </a:pPr>
            <a:r>
              <a:rPr b="0" i="0" lang="es-ES" sz="1600" u="none" cap="none" strike="noStrike">
                <a:solidFill>
                  <a:schemeClr val="lt1"/>
                </a:solidFill>
                <a:latin typeface="Barlow"/>
                <a:ea typeface="Barlow"/>
                <a:cs typeface="Barlow"/>
                <a:sym typeface="Barlow"/>
              </a:rPr>
              <a:t>La présence des élèves est obligatoire lors d’une d’évaluation. Un voyage, la participation à une activité sportive ou culturelle </a:t>
            </a:r>
            <a:r>
              <a:rPr b="1" i="0" lang="es-ES" sz="1600" u="none" cap="none" strike="noStrike">
                <a:solidFill>
                  <a:schemeClr val="lt1"/>
                </a:solidFill>
                <a:latin typeface="Barlow"/>
                <a:ea typeface="Barlow"/>
                <a:cs typeface="Barlow"/>
                <a:sym typeface="Barlow"/>
              </a:rPr>
              <a:t>ne saurait justifier une absence à une évaluation obligatoire. </a:t>
            </a:r>
            <a:r>
              <a:rPr b="0" i="0" lang="es-ES" sz="1600" u="none" cap="none" strike="noStrike">
                <a:solidFill>
                  <a:schemeClr val="lt1"/>
                </a:solidFill>
                <a:latin typeface="Barlow"/>
                <a:ea typeface="Barlow"/>
                <a:cs typeface="Barlow"/>
                <a:sym typeface="Barlow"/>
              </a:rPr>
              <a:t>Ainsi, l’élève qui ne se présenterait pas à une évaluation obligatoire sans motif reconnu doit être considéré comme absent. Cette absence sera traitée conformément aux normes et modalités d’évaluation approuvées par la direction d’école et dans le cas d’une épreuve ministérielle, selon le Guide de Sanction des études  ou une Info-Sanction s’il y a lieu.</a:t>
            </a:r>
            <a:endParaRPr b="0" i="0" sz="1600" u="none" cap="none" strike="noStrike">
              <a:solidFill>
                <a:schemeClr val="lt1"/>
              </a:solidFill>
              <a:latin typeface="Barlow"/>
              <a:ea typeface="Barlow"/>
              <a:cs typeface="Barlow"/>
              <a:sym typeface="Barlow"/>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Barlow"/>
              <a:ea typeface="Barlow"/>
              <a:cs typeface="Barlow"/>
              <a:sym typeface="Barlow"/>
            </a:endParaRPr>
          </a:p>
        </p:txBody>
      </p:sp>
      <p:grpSp>
        <p:nvGrpSpPr>
          <p:cNvPr id="252" name="Google Shape;252;p7"/>
          <p:cNvGrpSpPr/>
          <p:nvPr/>
        </p:nvGrpSpPr>
        <p:grpSpPr>
          <a:xfrm>
            <a:off x="9574662" y="4630398"/>
            <a:ext cx="1774768" cy="1728347"/>
            <a:chOff x="3171000" y="4021950"/>
            <a:chExt cx="268100" cy="265875"/>
          </a:xfrm>
        </p:grpSpPr>
        <p:sp>
          <p:nvSpPr>
            <p:cNvPr id="253" name="Google Shape;253;p7"/>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91E3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7"/>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91E3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5" name="Google Shape;255;p7"/>
          <p:cNvSpPr/>
          <p:nvPr/>
        </p:nvSpPr>
        <p:spPr>
          <a:xfrm>
            <a:off x="6625765" y="4415723"/>
            <a:ext cx="1975514" cy="1943029"/>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7"/>
          <p:cNvSpPr/>
          <p:nvPr/>
        </p:nvSpPr>
        <p:spPr>
          <a:xfrm>
            <a:off x="3612536" y="4521270"/>
            <a:ext cx="1763018" cy="1731922"/>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7" name="Google Shape;257;p7"/>
          <p:cNvGrpSpPr/>
          <p:nvPr/>
        </p:nvGrpSpPr>
        <p:grpSpPr>
          <a:xfrm>
            <a:off x="687823" y="4565081"/>
            <a:ext cx="1674478" cy="1644327"/>
            <a:chOff x="5684575" y="4038000"/>
            <a:chExt cx="252950" cy="252950"/>
          </a:xfrm>
        </p:grpSpPr>
        <p:sp>
          <p:nvSpPr>
            <p:cNvPr id="258" name="Google Shape;258;p7"/>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7"/>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7"/>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7"/>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7"/>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7"/>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0045_Jefferson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0045_Jefferson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Andree-Anne Goudreau</dc:creator>
</cp:coreProperties>
</file>