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Lst>
  <p:sldSz cy="6858000" cx="12192000"/>
  <p:notesSz cx="6858000" cy="9144000"/>
  <p:embeddedFontLst>
    <p:embeddedFont>
      <p:font typeface="Poppins"/>
      <p:regular r:id="rId11"/>
      <p:bold r:id="rId12"/>
      <p:italic r:id="rId13"/>
      <p:boldItalic r:id="rId14"/>
    </p:embeddedFont>
    <p:embeddedFont>
      <p:font typeface="Barlow Condensed"/>
      <p:regular r:id="rId15"/>
      <p:bold r:id="rId16"/>
      <p:italic r:id="rId17"/>
      <p:boldItalic r:id="rId18"/>
    </p:embeddedFont>
    <p:embeddedFont>
      <p:font typeface="Barlow Medium"/>
      <p:regular r:id="rId19"/>
      <p:bold r:id="rId20"/>
      <p:italic r:id="rId21"/>
      <p:boldItalic r:id="rId22"/>
    </p:embeddedFont>
    <p:embeddedFont>
      <p:font typeface="Barlow"/>
      <p:regular r:id="rId23"/>
      <p:bold r:id="rId24"/>
      <p:italic r:id="rId25"/>
      <p:boldItalic r:id="rId26"/>
    </p:embeddedFont>
    <p:embeddedFont>
      <p:font typeface="Homemade Apple"/>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guide id="3" orient="horz" pos="1474">
          <p15:clr>
            <a:srgbClr val="9AA0A6"/>
          </p15:clr>
        </p15:guide>
      </p15:sldGuideLst>
    </p:ext>
    <p:ext uri="GoogleSlidesCustomDataVersion2">
      <go:slidesCustomData xmlns:go="http://customooxmlschemas.google.com/" r:id="rId28" roundtripDataSignature="AMtx7mg8oUt1mjsGIEMp9AhLLM8Yvzfi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 pos="1474"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arlowMedium-bold.fntdata"/><Relationship Id="rId22" Type="http://schemas.openxmlformats.org/officeDocument/2006/relationships/font" Target="fonts/BarlowMedium-boldItalic.fntdata"/><Relationship Id="rId21" Type="http://schemas.openxmlformats.org/officeDocument/2006/relationships/font" Target="fonts/BarlowMedium-italic.fntdata"/><Relationship Id="rId24" Type="http://schemas.openxmlformats.org/officeDocument/2006/relationships/font" Target="fonts/Barlow-bold.fntdata"/><Relationship Id="rId23" Type="http://schemas.openxmlformats.org/officeDocument/2006/relationships/font" Target="fonts/Barlow-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arlow-boldItalic.fntdata"/><Relationship Id="rId25" Type="http://schemas.openxmlformats.org/officeDocument/2006/relationships/font" Target="fonts/Barlow-italic.fntdata"/><Relationship Id="rId28" Type="http://customschemas.google.com/relationships/presentationmetadata" Target="metadata"/><Relationship Id="rId27" Type="http://schemas.openxmlformats.org/officeDocument/2006/relationships/font" Target="fonts/HomemadeApple-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font" Target="fonts/Poppins-regular.fntdata"/><Relationship Id="rId10" Type="http://schemas.openxmlformats.org/officeDocument/2006/relationships/slide" Target="slides/slide5.xml"/><Relationship Id="rId13" Type="http://schemas.openxmlformats.org/officeDocument/2006/relationships/font" Target="fonts/Poppins-italic.fntdata"/><Relationship Id="rId12" Type="http://schemas.openxmlformats.org/officeDocument/2006/relationships/font" Target="fonts/Poppins-bold.fntdata"/><Relationship Id="rId15" Type="http://schemas.openxmlformats.org/officeDocument/2006/relationships/font" Target="fonts/BarlowCondensed-regular.fntdata"/><Relationship Id="rId14" Type="http://schemas.openxmlformats.org/officeDocument/2006/relationships/font" Target="fonts/Poppins-boldItalic.fntdata"/><Relationship Id="rId17" Type="http://schemas.openxmlformats.org/officeDocument/2006/relationships/font" Target="fonts/BarlowCondensed-italic.fntdata"/><Relationship Id="rId16" Type="http://schemas.openxmlformats.org/officeDocument/2006/relationships/font" Target="fonts/BarlowCondensed-bold.fntdata"/><Relationship Id="rId19" Type="http://schemas.openxmlformats.org/officeDocument/2006/relationships/font" Target="fonts/BarlowMedium-regular.fntdata"/><Relationship Id="rId18" Type="http://schemas.openxmlformats.org/officeDocument/2006/relationships/font" Target="fonts/BarlowCondense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ES" sz="1400">
                <a:solidFill>
                  <a:schemeClr val="dk1"/>
                </a:solidFill>
                <a:latin typeface="Barlow"/>
                <a:ea typeface="Barlow"/>
                <a:cs typeface="Barlow"/>
                <a:sym typeface="Barlow"/>
              </a:rPr>
              <a:t>Au préscolaire, les compétences observées sont liées aux cinq (5) domaines de développement de l’enfant.  Au bulletin, les titulaires témoignent l’état du développement de votre enfant en s’appuyant sur les différentes composantes du programme.</a:t>
            </a:r>
            <a:endParaRPr sz="1400">
              <a:solidFill>
                <a:schemeClr val="dk1"/>
              </a:solidFill>
              <a:latin typeface="Barlow"/>
              <a:ea typeface="Barlow"/>
              <a:cs typeface="Barlow"/>
              <a:sym typeface="Barlow"/>
            </a:endParaRPr>
          </a:p>
          <a:p>
            <a:pPr indent="0" lvl="0" marL="0" rtl="0" algn="l">
              <a:lnSpc>
                <a:spcPct val="100000"/>
              </a:lnSpc>
              <a:spcBef>
                <a:spcPts val="0"/>
              </a:spcBef>
              <a:spcAft>
                <a:spcPts val="0"/>
              </a:spcAft>
              <a:buSzPts val="1100"/>
              <a:buNone/>
            </a:pPr>
            <a:r>
              <a:t/>
            </a:r>
            <a:endParaRPr sz="1400">
              <a:solidFill>
                <a:schemeClr val="dk1"/>
              </a:solidFill>
              <a:latin typeface="Barlow"/>
              <a:ea typeface="Barlow"/>
              <a:cs typeface="Barlow"/>
              <a:sym typeface="Barlow"/>
            </a:endParaRPr>
          </a:p>
          <a:p>
            <a:pPr indent="0" lvl="0" marL="0" rtl="0" algn="l">
              <a:lnSpc>
                <a:spcPct val="100000"/>
              </a:lnSpc>
              <a:spcBef>
                <a:spcPts val="0"/>
              </a:spcBef>
              <a:spcAft>
                <a:spcPts val="0"/>
              </a:spcAft>
              <a:buClr>
                <a:schemeClr val="dk1"/>
              </a:buClr>
              <a:buSzPts val="1100"/>
              <a:buFont typeface="Arial"/>
              <a:buNone/>
            </a:pPr>
            <a:r>
              <a:rPr lang="es-ES" sz="1400">
                <a:solidFill>
                  <a:schemeClr val="dk1"/>
                </a:solidFill>
                <a:latin typeface="Barlow"/>
                <a:ea typeface="Barlow"/>
                <a:cs typeface="Barlow"/>
                <a:sym typeface="Barlow"/>
              </a:rPr>
              <a:t>Au préscolaire, les compétences observées sont liées aux cinq (5) domaines de développement de l’enfant.  Au bulletin, les titulaires témoignent de leurs observations en s’appuyant sur les différentes composantes pour rendre compte de l’état du développement de votre enfant.</a:t>
            </a:r>
            <a:endParaRPr sz="1400">
              <a:solidFill>
                <a:schemeClr val="dk1"/>
              </a:solidFill>
              <a:latin typeface="Barlow"/>
              <a:ea typeface="Barlow"/>
              <a:cs typeface="Barlow"/>
              <a:sym typeface="Barlow"/>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6.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5.png"/><Relationship Id="rId12" Type="http://schemas.openxmlformats.org/officeDocument/2006/relationships/image" Target="../media/image1.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3.png"/><Relationship Id="rId7" Type="http://schemas.openxmlformats.org/officeDocument/2006/relationships/hyperlink" Target="https://twitter.com/SlidesManiaSM/" TargetMode="External"/><Relationship Id="rId8"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7.jpg"/><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1">
  <p:cSld name="Jefferson_1">
    <p:bg>
      <p:bgPr>
        <a:solidFill>
          <a:srgbClr val="F2F2F2"/>
        </a:solidFill>
      </p:bgPr>
    </p:bg>
    <p:spTree>
      <p:nvGrpSpPr>
        <p:cNvPr id="7" name="Shape 7"/>
        <p:cNvGrpSpPr/>
        <p:nvPr/>
      </p:nvGrpSpPr>
      <p:grpSpPr>
        <a:xfrm>
          <a:off x="0" y="0"/>
          <a:ext cx="0" cy="0"/>
          <a:chOff x="0" y="0"/>
          <a:chExt cx="0" cy="0"/>
        </a:xfrm>
      </p:grpSpPr>
      <p:pic>
        <p:nvPicPr>
          <p:cNvPr descr="Imagen que contiene niño, persona, joven, sentado&#10;&#10;Descripción generada automáticamente" id="8" name="Google Shape;8;p7"/>
          <p:cNvPicPr preferRelativeResize="0"/>
          <p:nvPr/>
        </p:nvPicPr>
        <p:blipFill rotWithShape="1">
          <a:blip r:embed="rId2">
            <a:alphaModFix/>
          </a:blip>
          <a:srcRect b="14858" l="0" r="0" t="906"/>
          <a:stretch/>
        </p:blipFill>
        <p:spPr>
          <a:xfrm>
            <a:off x="0" y="0"/>
            <a:ext cx="12192000" cy="6858000"/>
          </a:xfrm>
          <a:prstGeom prst="rect">
            <a:avLst/>
          </a:prstGeom>
          <a:noFill/>
          <a:ln>
            <a:noFill/>
          </a:ln>
        </p:spPr>
      </p:pic>
      <p:sp>
        <p:nvSpPr>
          <p:cNvPr id="9" name="Google Shape;9;p7"/>
          <p:cNvSpPr/>
          <p:nvPr/>
        </p:nvSpPr>
        <p:spPr>
          <a:xfrm>
            <a:off x="494489" y="0"/>
            <a:ext cx="2800755" cy="1200726"/>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 name="Google Shape;10;p7"/>
          <p:cNvSpPr/>
          <p:nvPr/>
        </p:nvSpPr>
        <p:spPr>
          <a:xfrm>
            <a:off x="3295244" y="0"/>
            <a:ext cx="2800755" cy="1200726"/>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7"/>
          <p:cNvSpPr/>
          <p:nvPr/>
        </p:nvSpPr>
        <p:spPr>
          <a:xfrm>
            <a:off x="6096000" y="0"/>
            <a:ext cx="2800755" cy="1200726"/>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 name="Google Shape;12;p7"/>
          <p:cNvSpPr/>
          <p:nvPr/>
        </p:nvSpPr>
        <p:spPr>
          <a:xfrm>
            <a:off x="8896755" y="0"/>
            <a:ext cx="2800755" cy="1200726"/>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 name="Google Shape;13;p7"/>
          <p:cNvSpPr/>
          <p:nvPr/>
        </p:nvSpPr>
        <p:spPr>
          <a:xfrm>
            <a:off x="567692" y="5218545"/>
            <a:ext cx="11129818" cy="1639455"/>
          </a:xfrm>
          <a:prstGeom prst="rect">
            <a:avLst/>
          </a:prstGeom>
          <a:solidFill>
            <a:srgbClr val="B2C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 name="Google Shape;14;p7"/>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9">
  <p:cSld name="Jefferson_4">
    <p:bg>
      <p:bgPr>
        <a:solidFill>
          <a:srgbClr val="F2F2F2"/>
        </a:solidFill>
      </p:bgPr>
    </p:bg>
    <p:spTree>
      <p:nvGrpSpPr>
        <p:cNvPr id="69" name="Shape 69"/>
        <p:cNvGrpSpPr/>
        <p:nvPr/>
      </p:nvGrpSpPr>
      <p:grpSpPr>
        <a:xfrm>
          <a:off x="0" y="0"/>
          <a:ext cx="0" cy="0"/>
          <a:chOff x="0" y="0"/>
          <a:chExt cx="0" cy="0"/>
        </a:xfrm>
      </p:grpSpPr>
      <p:grpSp>
        <p:nvGrpSpPr>
          <p:cNvPr id="70" name="Google Shape;70;p16"/>
          <p:cNvGrpSpPr/>
          <p:nvPr/>
        </p:nvGrpSpPr>
        <p:grpSpPr>
          <a:xfrm flipH="1" rot="10800000">
            <a:off x="165394" y="1747121"/>
            <a:ext cx="11877637" cy="5110878"/>
            <a:chOff x="165394" y="1747121"/>
            <a:chExt cx="11877637" cy="5110878"/>
          </a:xfrm>
        </p:grpSpPr>
        <p:sp>
          <p:nvSpPr>
            <p:cNvPr id="71" name="Google Shape;71;p16"/>
            <p:cNvSpPr/>
            <p:nvPr/>
          </p:nvSpPr>
          <p:spPr>
            <a:xfrm>
              <a:off x="165394" y="4682836"/>
              <a:ext cx="11877637" cy="2175163"/>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p16"/>
            <p:cNvSpPr/>
            <p:nvPr/>
          </p:nvSpPr>
          <p:spPr>
            <a:xfrm>
              <a:off x="165394" y="1756605"/>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 name="Google Shape;73;p16"/>
            <p:cNvSpPr/>
            <p:nvPr/>
          </p:nvSpPr>
          <p:spPr>
            <a:xfrm>
              <a:off x="3163913" y="1756452"/>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 name="Google Shape;74;p16"/>
            <p:cNvSpPr/>
            <p:nvPr/>
          </p:nvSpPr>
          <p:spPr>
            <a:xfrm>
              <a:off x="6165952" y="1756452"/>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5" name="Google Shape;75;p16"/>
            <p:cNvSpPr/>
            <p:nvPr/>
          </p:nvSpPr>
          <p:spPr>
            <a:xfrm>
              <a:off x="9174457" y="1747121"/>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76" name="Google Shape;76;p16"/>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77" name="Shape 77"/>
        <p:cNvGrpSpPr/>
        <p:nvPr/>
      </p:nvGrpSpPr>
      <p:grpSpPr>
        <a:xfrm>
          <a:off x="0" y="0"/>
          <a:ext cx="0" cy="0"/>
          <a:chOff x="0" y="0"/>
          <a:chExt cx="0" cy="0"/>
        </a:xfrm>
      </p:grpSpPr>
      <p:grpSp>
        <p:nvGrpSpPr>
          <p:cNvPr id="78" name="Google Shape;78;p17"/>
          <p:cNvGrpSpPr/>
          <p:nvPr/>
        </p:nvGrpSpPr>
        <p:grpSpPr>
          <a:xfrm>
            <a:off x="0" y="0"/>
            <a:ext cx="12192000" cy="6858000"/>
            <a:chOff x="0" y="0"/>
            <a:chExt cx="12192000" cy="6858000"/>
          </a:xfrm>
        </p:grpSpPr>
        <p:sp>
          <p:nvSpPr>
            <p:cNvPr id="79" name="Google Shape;79;p17"/>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0" name="Google Shape;80;p17">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81" name="Google Shape;81;p17"/>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s-ES" sz="3600" u="none" cap="none" strike="noStrike">
                  <a:solidFill>
                    <a:srgbClr val="3F3F3F"/>
                  </a:solidFill>
                  <a:latin typeface="Poppins"/>
                  <a:ea typeface="Poppins"/>
                  <a:cs typeface="Poppins"/>
                  <a:sym typeface="Poppins"/>
                </a:rPr>
                <a:t>Free </a:t>
              </a:r>
              <a:r>
                <a:rPr b="0" i="0" lang="es-ES" sz="3600" u="none" cap="none" strike="noStrike">
                  <a:solidFill>
                    <a:srgbClr val="3F3F3F"/>
                  </a:solidFill>
                  <a:latin typeface="Poppins"/>
                  <a:ea typeface="Poppins"/>
                  <a:cs typeface="Poppins"/>
                  <a:sym typeface="Poppins"/>
                </a:rPr>
                <a:t>themes and templates for </a:t>
              </a:r>
              <a:r>
                <a:rPr b="1" i="0" lang="es-ES" sz="3600" u="none" cap="none" strike="noStrike">
                  <a:solidFill>
                    <a:srgbClr val="3F3F3F"/>
                  </a:solidFill>
                  <a:latin typeface="Poppins"/>
                  <a:ea typeface="Poppins"/>
                  <a:cs typeface="Poppins"/>
                  <a:sym typeface="Poppins"/>
                </a:rPr>
                <a:t>Google Slides</a:t>
              </a:r>
              <a:r>
                <a:rPr b="0" i="0" lang="es-ES" sz="3600" u="none" cap="none" strike="noStrike">
                  <a:solidFill>
                    <a:srgbClr val="3F3F3F"/>
                  </a:solidFill>
                  <a:latin typeface="Poppins"/>
                  <a:ea typeface="Poppins"/>
                  <a:cs typeface="Poppins"/>
                  <a:sym typeface="Poppins"/>
                </a:rPr>
                <a:t> or </a:t>
              </a:r>
              <a:r>
                <a:rPr b="1" i="0" lang="es-ES" sz="3600" u="none" cap="none" strike="noStrike">
                  <a:solidFill>
                    <a:srgbClr val="3F3F3F"/>
                  </a:solidFill>
                  <a:latin typeface="Poppins"/>
                  <a:ea typeface="Poppins"/>
                  <a:cs typeface="Poppins"/>
                  <a:sym typeface="Poppins"/>
                </a:rPr>
                <a:t>PowerPoint</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000"/>
                <a:buFont typeface="Arial"/>
                <a:buNone/>
              </a:pPr>
              <a:r>
                <a:rPr b="1" i="0" lang="es-ES" sz="3000" u="none" cap="none" strike="noStrike">
                  <a:solidFill>
                    <a:srgbClr val="FFCB25"/>
                  </a:solidFill>
                  <a:latin typeface="Poppins"/>
                  <a:ea typeface="Poppins"/>
                  <a:cs typeface="Poppins"/>
                  <a:sym typeface="Poppins"/>
                </a:rPr>
                <a:t>NOT to be sold as is or modified!</a:t>
              </a:r>
              <a:endParaRPr b="1" i="0" sz="3000" u="none" cap="none" strike="noStrike">
                <a:solidFill>
                  <a:srgbClr val="FFCB2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700"/>
                <a:buFont typeface="Arial"/>
                <a:buNone/>
              </a:pPr>
              <a:r>
                <a:rPr b="0" i="0" lang="es-ES" sz="2700" u="none" cap="none" strike="noStrike">
                  <a:solidFill>
                    <a:srgbClr val="3F3F3F"/>
                  </a:solidFill>
                  <a:latin typeface="Poppins"/>
                  <a:ea typeface="Poppins"/>
                  <a:cs typeface="Poppins"/>
                  <a:sym typeface="Poppins"/>
                </a:rPr>
                <a:t>Read </a:t>
              </a:r>
              <a:r>
                <a:rPr b="0" i="0" lang="es-ES" sz="2700" u="sng" cap="none" strike="noStrike">
                  <a:solidFill>
                    <a:srgbClr val="3F3F3F"/>
                  </a:solidFill>
                  <a:latin typeface="Poppins"/>
                  <a:ea typeface="Poppins"/>
                  <a:cs typeface="Poppins"/>
                  <a:sym typeface="Poppins"/>
                  <a:hlinkClick r:id="rId4">
                    <a:extLst>
                      <a:ext uri="{A12FA001-AC4F-418D-AE19-62706E023703}">
                        <ahyp:hlinkClr val="tx"/>
                      </a:ext>
                    </a:extLst>
                  </a:hlinkClick>
                </a:rPr>
                <a:t>FAQ</a:t>
              </a:r>
              <a:r>
                <a:rPr b="1" i="0" lang="es-ES" sz="4400" u="none" cap="none" strike="noStrike">
                  <a:solidFill>
                    <a:srgbClr val="FFCB25"/>
                  </a:solidFill>
                  <a:latin typeface="Poppins"/>
                  <a:ea typeface="Poppins"/>
                  <a:cs typeface="Poppins"/>
                  <a:sym typeface="Poppins"/>
                </a:rPr>
                <a:t> </a:t>
              </a:r>
              <a:r>
                <a:rPr b="0" i="0" lang="es-ES" sz="2700" u="none" cap="none" strike="noStrike">
                  <a:solidFill>
                    <a:srgbClr val="3F3F3F"/>
                  </a:solidFill>
                  <a:latin typeface="Poppins"/>
                  <a:ea typeface="Poppins"/>
                  <a:cs typeface="Poppins"/>
                  <a:sym typeface="Poppins"/>
                </a:rPr>
                <a:t>on slidesmania.com</a:t>
              </a:r>
              <a:endParaRPr b="0" i="0" sz="2700" u="none" cap="none" strike="noStrike">
                <a:solidFill>
                  <a:srgbClr val="3F3F3F"/>
                </a:solidFill>
                <a:latin typeface="Poppins"/>
                <a:ea typeface="Poppins"/>
                <a:cs typeface="Poppins"/>
                <a:sym typeface="Poppins"/>
              </a:endParaRPr>
            </a:p>
          </p:txBody>
        </p:sp>
        <p:cxnSp>
          <p:nvCxnSpPr>
            <p:cNvPr id="82" name="Google Shape;82;p17"/>
            <p:cNvCxnSpPr/>
            <p:nvPr/>
          </p:nvCxnSpPr>
          <p:spPr>
            <a:xfrm>
              <a:off x="10423367" y="5688858"/>
              <a:ext cx="1495200" cy="12900"/>
            </a:xfrm>
            <a:prstGeom prst="straightConnector1">
              <a:avLst/>
            </a:prstGeom>
            <a:noFill/>
            <a:ln cap="flat" cmpd="sng" w="38100">
              <a:solidFill>
                <a:srgbClr val="FFCB25"/>
              </a:solidFill>
              <a:prstDash val="solid"/>
              <a:round/>
              <a:headEnd len="sm" w="sm" type="none"/>
              <a:tailEnd len="sm" w="sm" type="none"/>
            </a:ln>
          </p:spPr>
        </p:cxnSp>
        <p:pic>
          <p:nvPicPr>
            <p:cNvPr id="83" name="Google Shape;83;p17">
              <a:hlinkClick r:id="rId5"/>
            </p:cNvPr>
            <p:cNvPicPr preferRelativeResize="0"/>
            <p:nvPr/>
          </p:nvPicPr>
          <p:blipFill rotWithShape="1">
            <a:blip r:embed="rId6">
              <a:alphaModFix/>
            </a:blip>
            <a:srcRect b="0" l="0" r="0" t="0"/>
            <a:stretch/>
          </p:blipFill>
          <p:spPr>
            <a:xfrm>
              <a:off x="8982558" y="5912306"/>
              <a:ext cx="713232" cy="637863"/>
            </a:xfrm>
            <a:prstGeom prst="rect">
              <a:avLst/>
            </a:prstGeom>
            <a:noFill/>
            <a:ln>
              <a:noFill/>
            </a:ln>
          </p:spPr>
        </p:pic>
        <p:pic>
          <p:nvPicPr>
            <p:cNvPr id="84" name="Google Shape;84;p17">
              <a:hlinkClick r:id="rId7"/>
            </p:cNvPr>
            <p:cNvPicPr preferRelativeResize="0"/>
            <p:nvPr/>
          </p:nvPicPr>
          <p:blipFill rotWithShape="1">
            <a:blip r:embed="rId8">
              <a:alphaModFix/>
            </a:blip>
            <a:srcRect b="0" l="0" r="0" t="0"/>
            <a:stretch/>
          </p:blipFill>
          <p:spPr>
            <a:xfrm>
              <a:off x="9764428" y="5916798"/>
              <a:ext cx="708660" cy="628879"/>
            </a:xfrm>
            <a:prstGeom prst="rect">
              <a:avLst/>
            </a:prstGeom>
            <a:noFill/>
            <a:ln>
              <a:noFill/>
            </a:ln>
          </p:spPr>
        </p:pic>
        <p:pic>
          <p:nvPicPr>
            <p:cNvPr id="85" name="Google Shape;85;p17">
              <a:hlinkClick r:id="rId9"/>
            </p:cNvPr>
            <p:cNvPicPr preferRelativeResize="0"/>
            <p:nvPr/>
          </p:nvPicPr>
          <p:blipFill rotWithShape="1">
            <a:blip r:embed="rId10">
              <a:alphaModFix/>
            </a:blip>
            <a:srcRect b="0" l="0" r="0" t="0"/>
            <a:stretch/>
          </p:blipFill>
          <p:spPr>
            <a:xfrm>
              <a:off x="10541715" y="5905569"/>
              <a:ext cx="612648" cy="624387"/>
            </a:xfrm>
            <a:prstGeom prst="rect">
              <a:avLst/>
            </a:prstGeom>
            <a:noFill/>
            <a:ln>
              <a:noFill/>
            </a:ln>
          </p:spPr>
        </p:pic>
        <p:pic>
          <p:nvPicPr>
            <p:cNvPr id="86" name="Google Shape;86;p17">
              <a:hlinkClick r:id="rId11"/>
            </p:cNvPr>
            <p:cNvPicPr preferRelativeResize="0"/>
            <p:nvPr/>
          </p:nvPicPr>
          <p:blipFill rotWithShape="1">
            <a:blip r:embed="rId12">
              <a:alphaModFix/>
            </a:blip>
            <a:srcRect b="0" l="0" r="0" t="0"/>
            <a:stretch/>
          </p:blipFill>
          <p:spPr>
            <a:xfrm>
              <a:off x="11219049" y="5916799"/>
              <a:ext cx="699516" cy="601927"/>
            </a:xfrm>
            <a:prstGeom prst="rect">
              <a:avLst/>
            </a:prstGeom>
            <a:noFill/>
            <a:ln>
              <a:noFill/>
            </a:ln>
          </p:spPr>
        </p:pic>
        <p:sp>
          <p:nvSpPr>
            <p:cNvPr id="87" name="Google Shape;87;p17"/>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400"/>
                <a:buFont typeface="Arial"/>
                <a:buNone/>
              </a:pPr>
              <a:r>
                <a:rPr b="1" i="0" lang="es-ES" sz="2400" u="none" cap="none" strike="noStrike">
                  <a:solidFill>
                    <a:srgbClr val="252525"/>
                  </a:solidFill>
                  <a:latin typeface="Homemade Apple"/>
                  <a:ea typeface="Homemade Apple"/>
                  <a:cs typeface="Homemade Apple"/>
                  <a:sym typeface="Homemade Apple"/>
                </a:rPr>
                <a:t>Sharing is caring!</a:t>
              </a:r>
              <a:endParaRPr b="1" i="0" sz="2400" u="none" cap="none" strike="noStrike">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10">
  <p:cSld name="Jefferson_10">
    <p:bg>
      <p:bgPr>
        <a:solidFill>
          <a:srgbClr val="F2F2F2"/>
        </a:solidFill>
      </p:bgPr>
    </p:bg>
    <p:spTree>
      <p:nvGrpSpPr>
        <p:cNvPr id="15" name="Shape 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3">
  <p:cSld name="Jefferson_6">
    <p:bg>
      <p:bgPr>
        <a:solidFill>
          <a:srgbClr val="F2F2F2"/>
        </a:solidFill>
      </p:bgPr>
    </p:bg>
    <p:spTree>
      <p:nvGrpSpPr>
        <p:cNvPr id="16" name="Shape 16"/>
        <p:cNvGrpSpPr/>
        <p:nvPr/>
      </p:nvGrpSpPr>
      <p:grpSpPr>
        <a:xfrm>
          <a:off x="0" y="0"/>
          <a:ext cx="0" cy="0"/>
          <a:chOff x="0" y="0"/>
          <a:chExt cx="0" cy="0"/>
        </a:xfrm>
      </p:grpSpPr>
      <p:sp>
        <p:nvSpPr>
          <p:cNvPr id="17" name="Google Shape;17;p9"/>
          <p:cNvSpPr/>
          <p:nvPr/>
        </p:nvSpPr>
        <p:spPr>
          <a:xfrm>
            <a:off x="146921" y="3825551"/>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9"/>
          <p:cNvSpPr/>
          <p:nvPr/>
        </p:nvSpPr>
        <p:spPr>
          <a:xfrm>
            <a:off x="3145440" y="3825398"/>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9"/>
          <p:cNvSpPr/>
          <p:nvPr/>
        </p:nvSpPr>
        <p:spPr>
          <a:xfrm>
            <a:off x="6147479" y="3825398"/>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 name="Google Shape;20;p9"/>
          <p:cNvSpPr/>
          <p:nvPr/>
        </p:nvSpPr>
        <p:spPr>
          <a:xfrm>
            <a:off x="9155984" y="3826800"/>
            <a:ext cx="2868600"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 name="Google Shape;21;p9"/>
          <p:cNvSpPr/>
          <p:nvPr/>
        </p:nvSpPr>
        <p:spPr>
          <a:xfrm>
            <a:off x="145863" y="3429000"/>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 name="Google Shape;22;p9"/>
          <p:cNvSpPr/>
          <p:nvPr/>
        </p:nvSpPr>
        <p:spPr>
          <a:xfrm>
            <a:off x="3146400" y="3427200"/>
            <a:ext cx="2869200" cy="6018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9"/>
          <p:cNvSpPr/>
          <p:nvPr/>
        </p:nvSpPr>
        <p:spPr>
          <a:xfrm>
            <a:off x="6148537" y="3428994"/>
            <a:ext cx="2869200"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 name="Google Shape;24;p9"/>
          <p:cNvSpPr/>
          <p:nvPr/>
        </p:nvSpPr>
        <p:spPr>
          <a:xfrm>
            <a:off x="9157042" y="3427200"/>
            <a:ext cx="2868600" cy="6018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 name="Google Shape;25;p9"/>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4">
  <p:cSld name="Jefferson_9">
    <p:bg>
      <p:bgPr>
        <a:solidFill>
          <a:srgbClr val="F2F2F2"/>
        </a:solidFill>
      </p:bgPr>
    </p:bg>
    <p:spTree>
      <p:nvGrpSpPr>
        <p:cNvPr id="26" name="Shape 26"/>
        <p:cNvGrpSpPr/>
        <p:nvPr/>
      </p:nvGrpSpPr>
      <p:grpSpPr>
        <a:xfrm>
          <a:off x="0" y="0"/>
          <a:ext cx="0" cy="0"/>
          <a:chOff x="0" y="0"/>
          <a:chExt cx="0" cy="0"/>
        </a:xfrm>
      </p:grpSpPr>
      <p:pic>
        <p:nvPicPr>
          <p:cNvPr id="27" name="Google Shape;27;p10"/>
          <p:cNvPicPr preferRelativeResize="0"/>
          <p:nvPr/>
        </p:nvPicPr>
        <p:blipFill rotWithShape="1">
          <a:blip r:embed="rId2">
            <a:alphaModFix/>
          </a:blip>
          <a:srcRect b="57103" l="0" r="0" t="0"/>
          <a:stretch/>
        </p:blipFill>
        <p:spPr>
          <a:xfrm>
            <a:off x="0" y="3916218"/>
            <a:ext cx="3376782" cy="2941782"/>
          </a:xfrm>
          <a:prstGeom prst="rect">
            <a:avLst/>
          </a:prstGeom>
          <a:noFill/>
          <a:ln>
            <a:noFill/>
          </a:ln>
        </p:spPr>
      </p:pic>
      <p:pic>
        <p:nvPicPr>
          <p:cNvPr id="28" name="Google Shape;28;p10"/>
          <p:cNvPicPr preferRelativeResize="0"/>
          <p:nvPr/>
        </p:nvPicPr>
        <p:blipFill rotWithShape="1">
          <a:blip r:embed="rId2">
            <a:alphaModFix/>
          </a:blip>
          <a:srcRect b="57103" l="0" r="0" t="0"/>
          <a:stretch/>
        </p:blipFill>
        <p:spPr>
          <a:xfrm>
            <a:off x="3376782" y="3916218"/>
            <a:ext cx="3376782" cy="2941782"/>
          </a:xfrm>
          <a:prstGeom prst="rect">
            <a:avLst/>
          </a:prstGeom>
          <a:noFill/>
          <a:ln>
            <a:noFill/>
          </a:ln>
        </p:spPr>
      </p:pic>
      <p:pic>
        <p:nvPicPr>
          <p:cNvPr id="29" name="Google Shape;29;p10"/>
          <p:cNvPicPr preferRelativeResize="0"/>
          <p:nvPr/>
        </p:nvPicPr>
        <p:blipFill rotWithShape="1">
          <a:blip r:embed="rId2">
            <a:alphaModFix/>
          </a:blip>
          <a:srcRect b="57103" l="0" r="0" t="0"/>
          <a:stretch/>
        </p:blipFill>
        <p:spPr>
          <a:xfrm>
            <a:off x="6753564" y="3916218"/>
            <a:ext cx="3376782" cy="2941782"/>
          </a:xfrm>
          <a:prstGeom prst="rect">
            <a:avLst/>
          </a:prstGeom>
          <a:noFill/>
          <a:ln>
            <a:noFill/>
          </a:ln>
        </p:spPr>
      </p:pic>
      <p:pic>
        <p:nvPicPr>
          <p:cNvPr id="30" name="Google Shape;30;p10"/>
          <p:cNvPicPr preferRelativeResize="0"/>
          <p:nvPr/>
        </p:nvPicPr>
        <p:blipFill rotWithShape="1">
          <a:blip r:embed="rId2">
            <a:alphaModFix/>
          </a:blip>
          <a:srcRect b="57103" l="0" r="38944" t="0"/>
          <a:stretch/>
        </p:blipFill>
        <p:spPr>
          <a:xfrm>
            <a:off x="10130346" y="3916218"/>
            <a:ext cx="2061654" cy="2941782"/>
          </a:xfrm>
          <a:prstGeom prst="rect">
            <a:avLst/>
          </a:prstGeom>
          <a:noFill/>
          <a:ln>
            <a:noFill/>
          </a:ln>
        </p:spPr>
      </p:pic>
      <p:sp>
        <p:nvSpPr>
          <p:cNvPr id="31" name="Google Shape;31;p10"/>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2">
  <p:cSld name="Jefferson_8">
    <p:bg>
      <p:bgPr>
        <a:solidFill>
          <a:srgbClr val="F2F2F2"/>
        </a:solidFill>
      </p:bgPr>
    </p:bg>
    <p:spTree>
      <p:nvGrpSpPr>
        <p:cNvPr id="32" name="Shape 32"/>
        <p:cNvGrpSpPr/>
        <p:nvPr/>
      </p:nvGrpSpPr>
      <p:grpSpPr>
        <a:xfrm>
          <a:off x="0" y="0"/>
          <a:ext cx="0" cy="0"/>
          <a:chOff x="0" y="0"/>
          <a:chExt cx="0" cy="0"/>
        </a:xfrm>
      </p:grpSpPr>
      <p:sp>
        <p:nvSpPr>
          <p:cNvPr id="33" name="Google Shape;33;p11"/>
          <p:cNvSpPr/>
          <p:nvPr/>
        </p:nvSpPr>
        <p:spPr>
          <a:xfrm>
            <a:off x="8591600" y="92175"/>
            <a:ext cx="1543200" cy="1136700"/>
          </a:xfrm>
          <a:prstGeom prst="rect">
            <a:avLst/>
          </a:prstGeom>
          <a:solidFill>
            <a:srgbClr val="7BC4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4" name="Google Shape;34;p11"/>
          <p:cNvPicPr preferRelativeResize="0"/>
          <p:nvPr/>
        </p:nvPicPr>
        <p:blipFill rotWithShape="1">
          <a:blip r:embed="rId2">
            <a:alphaModFix/>
          </a:blip>
          <a:srcRect b="0" l="0" r="0" t="0"/>
          <a:stretch/>
        </p:blipFill>
        <p:spPr>
          <a:xfrm>
            <a:off x="8648938" y="142450"/>
            <a:ext cx="1428525" cy="1036149"/>
          </a:xfrm>
          <a:prstGeom prst="rect">
            <a:avLst/>
          </a:prstGeom>
          <a:noFill/>
          <a:ln>
            <a:noFill/>
          </a:ln>
        </p:spPr>
      </p:pic>
      <p:sp>
        <p:nvSpPr>
          <p:cNvPr id="35" name="Google Shape;35;p11"/>
          <p:cNvSpPr/>
          <p:nvPr/>
        </p:nvSpPr>
        <p:spPr>
          <a:xfrm>
            <a:off x="10134800" y="92175"/>
            <a:ext cx="1543200" cy="1136700"/>
          </a:xfrm>
          <a:prstGeom prst="rect">
            <a:avLst/>
          </a:prstGeom>
          <a:solidFill>
            <a:srgbClr val="7BC4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n que contiene persona, hierba, exterior, niño&#10;&#10;Descripción generada automáticamente" id="36" name="Google Shape;36;p11"/>
          <p:cNvPicPr preferRelativeResize="0"/>
          <p:nvPr/>
        </p:nvPicPr>
        <p:blipFill rotWithShape="1">
          <a:blip r:embed="rId3">
            <a:alphaModFix/>
          </a:blip>
          <a:srcRect b="0" l="0" r="0" t="0"/>
          <a:stretch/>
        </p:blipFill>
        <p:spPr>
          <a:xfrm>
            <a:off x="10134800" y="142450"/>
            <a:ext cx="1483050" cy="1036150"/>
          </a:xfrm>
          <a:prstGeom prst="rect">
            <a:avLst/>
          </a:prstGeom>
          <a:noFill/>
          <a:ln>
            <a:noFill/>
          </a:ln>
        </p:spPr>
      </p:pic>
      <p:sp>
        <p:nvSpPr>
          <p:cNvPr id="37" name="Google Shape;37;p11"/>
          <p:cNvSpPr/>
          <p:nvPr/>
        </p:nvSpPr>
        <p:spPr>
          <a:xfrm>
            <a:off x="7048400" y="92175"/>
            <a:ext cx="1543200" cy="1136700"/>
          </a:xfrm>
          <a:prstGeom prst="rect">
            <a:avLst/>
          </a:prstGeom>
          <a:solidFill>
            <a:srgbClr val="7BC4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n que contiene niño, persona, pequeño, joven&#10;&#10;Descripción generada automáticamente" id="38" name="Google Shape;38;p11"/>
          <p:cNvPicPr preferRelativeResize="0"/>
          <p:nvPr/>
        </p:nvPicPr>
        <p:blipFill rotWithShape="1">
          <a:blip r:embed="rId4">
            <a:alphaModFix/>
          </a:blip>
          <a:srcRect b="0" l="0" r="0" t="0"/>
          <a:stretch/>
        </p:blipFill>
        <p:spPr>
          <a:xfrm>
            <a:off x="7115225" y="147525"/>
            <a:ext cx="1476375" cy="1026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5">
  <p:cSld name="Jefferson_3">
    <p:bg>
      <p:bgPr>
        <a:solidFill>
          <a:srgbClr val="F2F2F2"/>
        </a:solidFill>
      </p:bgPr>
    </p:bg>
    <p:spTree>
      <p:nvGrpSpPr>
        <p:cNvPr id="39" name="Shape 39"/>
        <p:cNvGrpSpPr/>
        <p:nvPr/>
      </p:nvGrpSpPr>
      <p:grpSpPr>
        <a:xfrm>
          <a:off x="0" y="0"/>
          <a:ext cx="0" cy="0"/>
          <a:chOff x="0" y="0"/>
          <a:chExt cx="0" cy="0"/>
        </a:xfrm>
      </p:grpSpPr>
      <p:sp>
        <p:nvSpPr>
          <p:cNvPr id="40" name="Google Shape;40;p12"/>
          <p:cNvSpPr/>
          <p:nvPr/>
        </p:nvSpPr>
        <p:spPr>
          <a:xfrm>
            <a:off x="165394" y="4682836"/>
            <a:ext cx="11877637" cy="2175163"/>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 name="Google Shape;41;p12"/>
          <p:cNvSpPr/>
          <p:nvPr/>
        </p:nvSpPr>
        <p:spPr>
          <a:xfrm>
            <a:off x="165394" y="1756605"/>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 name="Google Shape;42;p12"/>
          <p:cNvSpPr/>
          <p:nvPr/>
        </p:nvSpPr>
        <p:spPr>
          <a:xfrm>
            <a:off x="3163913" y="1756452"/>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 name="Google Shape;43;p12"/>
          <p:cNvSpPr/>
          <p:nvPr/>
        </p:nvSpPr>
        <p:spPr>
          <a:xfrm>
            <a:off x="6165952" y="1756452"/>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 name="Google Shape;44;p12"/>
          <p:cNvSpPr/>
          <p:nvPr/>
        </p:nvSpPr>
        <p:spPr>
          <a:xfrm>
            <a:off x="9174457" y="1747121"/>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6">
  <p:cSld name="Jefferson_2">
    <p:bg>
      <p:bgPr>
        <a:solidFill>
          <a:srgbClr val="F2F2F2"/>
        </a:solidFill>
      </p:bgPr>
    </p:bg>
    <p:spTree>
      <p:nvGrpSpPr>
        <p:cNvPr id="45" name="Shape 45"/>
        <p:cNvGrpSpPr/>
        <p:nvPr/>
      </p:nvGrpSpPr>
      <p:grpSpPr>
        <a:xfrm>
          <a:off x="0" y="0"/>
          <a:ext cx="0" cy="0"/>
          <a:chOff x="0" y="0"/>
          <a:chExt cx="0" cy="0"/>
        </a:xfrm>
      </p:grpSpPr>
      <p:sp>
        <p:nvSpPr>
          <p:cNvPr id="46" name="Google Shape;46;p13"/>
          <p:cNvSpPr/>
          <p:nvPr/>
        </p:nvSpPr>
        <p:spPr>
          <a:xfrm>
            <a:off x="192823" y="3818268"/>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 name="Google Shape;47;p13"/>
          <p:cNvSpPr/>
          <p:nvPr/>
        </p:nvSpPr>
        <p:spPr>
          <a:xfrm>
            <a:off x="3191342" y="3818115"/>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 name="Google Shape;48;p13"/>
          <p:cNvSpPr/>
          <p:nvPr/>
        </p:nvSpPr>
        <p:spPr>
          <a:xfrm>
            <a:off x="6193381" y="3818115"/>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 name="Google Shape;49;p13"/>
          <p:cNvSpPr/>
          <p:nvPr/>
        </p:nvSpPr>
        <p:spPr>
          <a:xfrm>
            <a:off x="9201886" y="3808784"/>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 name="Google Shape;50;p13"/>
          <p:cNvSpPr/>
          <p:nvPr/>
        </p:nvSpPr>
        <p:spPr>
          <a:xfrm>
            <a:off x="8254460" y="1609164"/>
            <a:ext cx="3816000" cy="2050486"/>
          </a:xfrm>
          <a:prstGeom prst="rect">
            <a:avLst/>
          </a:prstGeom>
          <a:solidFill>
            <a:srgbClr val="C998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 name="Google Shape;51;p13"/>
          <p:cNvSpPr/>
          <p:nvPr/>
        </p:nvSpPr>
        <p:spPr>
          <a:xfrm>
            <a:off x="192823" y="1609174"/>
            <a:ext cx="3816944" cy="2050476"/>
          </a:xfrm>
          <a:prstGeom prst="rect">
            <a:avLst/>
          </a:prstGeom>
          <a:solidFill>
            <a:srgbClr val="E17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 name="Google Shape;52;p13"/>
          <p:cNvSpPr/>
          <p:nvPr/>
        </p:nvSpPr>
        <p:spPr>
          <a:xfrm>
            <a:off x="4169915" y="1616364"/>
            <a:ext cx="3924000" cy="2050476"/>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7">
  <p:cSld name="Jefferson_5">
    <p:bg>
      <p:bgPr>
        <a:solidFill>
          <a:srgbClr val="F2F2F2"/>
        </a:solidFill>
      </p:bgPr>
    </p:bg>
    <p:spTree>
      <p:nvGrpSpPr>
        <p:cNvPr id="53" name="Shape 53"/>
        <p:cNvGrpSpPr/>
        <p:nvPr/>
      </p:nvGrpSpPr>
      <p:grpSpPr>
        <a:xfrm>
          <a:off x="0" y="0"/>
          <a:ext cx="0" cy="0"/>
          <a:chOff x="0" y="0"/>
          <a:chExt cx="0" cy="0"/>
        </a:xfrm>
      </p:grpSpPr>
      <p:sp>
        <p:nvSpPr>
          <p:cNvPr id="54" name="Google Shape;54;p14"/>
          <p:cNvSpPr/>
          <p:nvPr/>
        </p:nvSpPr>
        <p:spPr>
          <a:xfrm>
            <a:off x="391885" y="3870627"/>
            <a:ext cx="3806889" cy="2558159"/>
          </a:xfrm>
          <a:prstGeom prst="rect">
            <a:avLst/>
          </a:prstGeom>
          <a:solidFill>
            <a:srgbClr val="86CC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 name="Google Shape;55;p14"/>
          <p:cNvSpPr/>
          <p:nvPr/>
        </p:nvSpPr>
        <p:spPr>
          <a:xfrm>
            <a:off x="8003927" y="1710625"/>
            <a:ext cx="3796187" cy="2464864"/>
          </a:xfrm>
          <a:prstGeom prst="rect">
            <a:avLst/>
          </a:prstGeom>
          <a:solidFill>
            <a:srgbClr val="C998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 name="Google Shape;56;p14"/>
          <p:cNvSpPr/>
          <p:nvPr/>
        </p:nvSpPr>
        <p:spPr>
          <a:xfrm>
            <a:off x="4272550" y="4322619"/>
            <a:ext cx="3657600" cy="2106168"/>
          </a:xfrm>
          <a:prstGeom prst="rect">
            <a:avLst/>
          </a:prstGeom>
          <a:solidFill>
            <a:srgbClr val="E17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 name="Google Shape;57;p14"/>
          <p:cNvSpPr/>
          <p:nvPr/>
        </p:nvSpPr>
        <p:spPr>
          <a:xfrm>
            <a:off x="4272550" y="1710625"/>
            <a:ext cx="3657600" cy="2530788"/>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8">
  <p:cSld name="Jefferson_7">
    <p:bg>
      <p:bgPr>
        <a:solidFill>
          <a:srgbClr val="F2F2F2"/>
        </a:solidFill>
      </p:bgPr>
    </p:bg>
    <p:spTree>
      <p:nvGrpSpPr>
        <p:cNvPr id="58" name="Shape 58"/>
        <p:cNvGrpSpPr/>
        <p:nvPr/>
      </p:nvGrpSpPr>
      <p:grpSpPr>
        <a:xfrm>
          <a:off x="0" y="0"/>
          <a:ext cx="0" cy="0"/>
          <a:chOff x="0" y="0"/>
          <a:chExt cx="0" cy="0"/>
        </a:xfrm>
      </p:grpSpPr>
      <p:grpSp>
        <p:nvGrpSpPr>
          <p:cNvPr id="59" name="Google Shape;59;p15"/>
          <p:cNvGrpSpPr/>
          <p:nvPr/>
        </p:nvGrpSpPr>
        <p:grpSpPr>
          <a:xfrm>
            <a:off x="145863" y="1699491"/>
            <a:ext cx="11879752" cy="4915913"/>
            <a:chOff x="145863" y="3419663"/>
            <a:chExt cx="11879752" cy="3195739"/>
          </a:xfrm>
        </p:grpSpPr>
        <p:sp>
          <p:nvSpPr>
            <p:cNvPr id="60" name="Google Shape;60;p15"/>
            <p:cNvSpPr/>
            <p:nvPr/>
          </p:nvSpPr>
          <p:spPr>
            <a:xfrm>
              <a:off x="146921" y="3825551"/>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 name="Google Shape;61;p15"/>
            <p:cNvSpPr/>
            <p:nvPr/>
          </p:nvSpPr>
          <p:spPr>
            <a:xfrm>
              <a:off x="3145440" y="3825398"/>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p15"/>
            <p:cNvSpPr/>
            <p:nvPr/>
          </p:nvSpPr>
          <p:spPr>
            <a:xfrm>
              <a:off x="6147479" y="3825398"/>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 name="Google Shape;63;p15"/>
            <p:cNvSpPr/>
            <p:nvPr/>
          </p:nvSpPr>
          <p:spPr>
            <a:xfrm>
              <a:off x="9155984" y="3816067"/>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 name="Google Shape;64;p15"/>
            <p:cNvSpPr/>
            <p:nvPr/>
          </p:nvSpPr>
          <p:spPr>
            <a:xfrm>
              <a:off x="145863" y="3429000"/>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 name="Google Shape;65;p15"/>
            <p:cNvSpPr/>
            <p:nvPr/>
          </p:nvSpPr>
          <p:spPr>
            <a:xfrm>
              <a:off x="3138224" y="3428998"/>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 name="Google Shape;66;p15"/>
            <p:cNvSpPr/>
            <p:nvPr/>
          </p:nvSpPr>
          <p:spPr>
            <a:xfrm>
              <a:off x="6148537" y="3428994"/>
              <a:ext cx="2869200"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 name="Google Shape;67;p15"/>
            <p:cNvSpPr/>
            <p:nvPr/>
          </p:nvSpPr>
          <p:spPr>
            <a:xfrm>
              <a:off x="9157042" y="3419663"/>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68" name="Google Shape;68;p15"/>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18.png"/><Relationship Id="rId6" Type="http://schemas.openxmlformats.org/officeDocument/2006/relationships/hyperlink" Target="https://cdn-contenu.quebec.ca/cdn-contenu/education/pfeq/prescolaire/Programme-cycle-prescolaire-synthese.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jpg"/><Relationship Id="rId4" Type="http://schemas.openxmlformats.org/officeDocument/2006/relationships/image" Target="../media/image17.jpg"/><Relationship Id="rId5" Type="http://schemas.openxmlformats.org/officeDocument/2006/relationships/image" Target="../media/image7.jpg"/><Relationship Id="rId6"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
          <p:cNvSpPr txBox="1"/>
          <p:nvPr/>
        </p:nvSpPr>
        <p:spPr>
          <a:xfrm>
            <a:off x="2718525" y="5395775"/>
            <a:ext cx="6194400" cy="1462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600"/>
              <a:buFont typeface="Arial"/>
              <a:buNone/>
            </a:pPr>
            <a:r>
              <a:rPr b="1" i="0" lang="es-ES" sz="2600" u="none" cap="none" strike="noStrike">
                <a:solidFill>
                  <a:schemeClr val="lt1"/>
                </a:solidFill>
                <a:latin typeface="Barlow"/>
                <a:ea typeface="Barlow"/>
                <a:cs typeface="Barlow"/>
                <a:sym typeface="Barlow"/>
              </a:rPr>
              <a:t>Document d’information aux parents:</a:t>
            </a:r>
            <a:endParaRPr b="1" i="0" sz="26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2600"/>
              <a:buFont typeface="Arial"/>
              <a:buNone/>
            </a:pPr>
            <a:r>
              <a:rPr b="1" i="0" lang="es-ES" sz="2600" u="none" cap="none" strike="noStrike">
                <a:solidFill>
                  <a:schemeClr val="lt1"/>
                </a:solidFill>
                <a:latin typeface="Barlow"/>
                <a:ea typeface="Barlow"/>
                <a:cs typeface="Barlow"/>
                <a:sym typeface="Barlow"/>
              </a:rPr>
              <a:t> Le programme d’éducation préscolaire et les communications 2025-2026</a:t>
            </a:r>
            <a:endParaRPr b="1" i="0" sz="1900" u="none" cap="none" strike="noStrike">
              <a:solidFill>
                <a:schemeClr val="lt1"/>
              </a:solidFill>
              <a:latin typeface="Barlow"/>
              <a:ea typeface="Barlow"/>
              <a:cs typeface="Barlow"/>
              <a:sym typeface="Barlow"/>
            </a:endParaRPr>
          </a:p>
        </p:txBody>
      </p:sp>
      <p:sp>
        <p:nvSpPr>
          <p:cNvPr id="93" name="Google Shape;93;p1"/>
          <p:cNvSpPr txBox="1"/>
          <p:nvPr/>
        </p:nvSpPr>
        <p:spPr>
          <a:xfrm>
            <a:off x="1162050" y="255775"/>
            <a:ext cx="21510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s-ES" sz="1800" u="none" cap="none" strike="noStrike">
                <a:solidFill>
                  <a:schemeClr val="lt1"/>
                </a:solidFill>
                <a:latin typeface="Barlow"/>
                <a:ea typeface="Barlow"/>
                <a:cs typeface="Barlow"/>
                <a:sym typeface="Barlow"/>
              </a:rPr>
              <a:t>COMMUNICATIONS OFFICIELLES</a:t>
            </a:r>
            <a:endParaRPr b="0" i="0" sz="1400" u="none" cap="none" strike="noStrike">
              <a:solidFill>
                <a:srgbClr val="000000"/>
              </a:solidFill>
              <a:latin typeface="Arial"/>
              <a:ea typeface="Arial"/>
              <a:cs typeface="Arial"/>
              <a:sym typeface="Arial"/>
            </a:endParaRPr>
          </a:p>
        </p:txBody>
      </p:sp>
      <p:sp>
        <p:nvSpPr>
          <p:cNvPr id="94" name="Google Shape;94;p1"/>
          <p:cNvSpPr txBox="1"/>
          <p:nvPr/>
        </p:nvSpPr>
        <p:spPr>
          <a:xfrm>
            <a:off x="4207099" y="255850"/>
            <a:ext cx="1669500" cy="53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DATES À RETENIR</a:t>
            </a:r>
            <a:endParaRPr b="0" i="0" sz="18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arlow"/>
              <a:ea typeface="Barlow"/>
              <a:cs typeface="Barlow"/>
              <a:sym typeface="Barlow"/>
            </a:endParaRPr>
          </a:p>
        </p:txBody>
      </p:sp>
      <p:sp>
        <p:nvSpPr>
          <p:cNvPr id="95" name="Google Shape;95;p1"/>
          <p:cNvSpPr txBox="1"/>
          <p:nvPr/>
        </p:nvSpPr>
        <p:spPr>
          <a:xfrm>
            <a:off x="6866950" y="255775"/>
            <a:ext cx="1977000" cy="697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rgbClr val="FFFFFF"/>
                </a:solidFill>
                <a:latin typeface="Barlow"/>
                <a:ea typeface="Barlow"/>
                <a:cs typeface="Barlow"/>
                <a:sym typeface="Barlow"/>
              </a:rPr>
              <a:t>COMPÉTENCES OBSERVÉES</a:t>
            </a:r>
            <a:endParaRPr b="0" i="0" sz="1800" u="none" cap="none" strike="noStrike">
              <a:solidFill>
                <a:srgbClr val="FFFFFF"/>
              </a:solidFill>
              <a:latin typeface="Barlow"/>
              <a:ea typeface="Barlow"/>
              <a:cs typeface="Barlow"/>
              <a:sym typeface="Barlow"/>
            </a:endParaRPr>
          </a:p>
        </p:txBody>
      </p:sp>
      <p:grpSp>
        <p:nvGrpSpPr>
          <p:cNvPr id="96" name="Google Shape;96;p1"/>
          <p:cNvGrpSpPr/>
          <p:nvPr/>
        </p:nvGrpSpPr>
        <p:grpSpPr>
          <a:xfrm>
            <a:off x="3713827" y="192845"/>
            <a:ext cx="694810" cy="811823"/>
            <a:chOff x="6907250" y="4018375"/>
            <a:chExt cx="226625" cy="265875"/>
          </a:xfrm>
        </p:grpSpPr>
        <p:sp>
          <p:nvSpPr>
            <p:cNvPr id="97" name="Google Shape;97;p1"/>
            <p:cNvSpPr/>
            <p:nvPr/>
          </p:nvSpPr>
          <p:spPr>
            <a:xfrm>
              <a:off x="6953650" y="4018375"/>
              <a:ext cx="133375" cy="119575"/>
            </a:xfrm>
            <a:custGeom>
              <a:rect b="b" l="l" r="r" t="t"/>
              <a:pathLst>
                <a:path extrusionOk="0" h="4783" w="5335">
                  <a:moveTo>
                    <a:pt x="2659" y="786"/>
                  </a:moveTo>
                  <a:cubicBezTo>
                    <a:pt x="3337" y="786"/>
                    <a:pt x="3854" y="1321"/>
                    <a:pt x="3854" y="1981"/>
                  </a:cubicBezTo>
                  <a:lnTo>
                    <a:pt x="1463" y="1981"/>
                  </a:lnTo>
                  <a:cubicBezTo>
                    <a:pt x="1463" y="1321"/>
                    <a:pt x="1998" y="786"/>
                    <a:pt x="2659" y="786"/>
                  </a:cubicBezTo>
                  <a:close/>
                  <a:moveTo>
                    <a:pt x="2659" y="0"/>
                  </a:moveTo>
                  <a:cubicBezTo>
                    <a:pt x="1570" y="0"/>
                    <a:pt x="660" y="893"/>
                    <a:pt x="660" y="1981"/>
                  </a:cubicBezTo>
                  <a:lnTo>
                    <a:pt x="0" y="1981"/>
                  </a:lnTo>
                  <a:lnTo>
                    <a:pt x="0" y="4515"/>
                  </a:lnTo>
                  <a:cubicBezTo>
                    <a:pt x="0" y="4657"/>
                    <a:pt x="125" y="4782"/>
                    <a:pt x="268" y="4782"/>
                  </a:cubicBezTo>
                  <a:lnTo>
                    <a:pt x="2123" y="4782"/>
                  </a:lnTo>
                  <a:lnTo>
                    <a:pt x="2123" y="4515"/>
                  </a:lnTo>
                  <a:cubicBezTo>
                    <a:pt x="2123" y="4372"/>
                    <a:pt x="2248" y="4247"/>
                    <a:pt x="2391" y="4247"/>
                  </a:cubicBezTo>
                  <a:lnTo>
                    <a:pt x="2926" y="4247"/>
                  </a:lnTo>
                  <a:cubicBezTo>
                    <a:pt x="3087" y="4247"/>
                    <a:pt x="3194" y="4372"/>
                    <a:pt x="3194" y="4515"/>
                  </a:cubicBezTo>
                  <a:lnTo>
                    <a:pt x="3194" y="4782"/>
                  </a:lnTo>
                  <a:lnTo>
                    <a:pt x="5067" y="4782"/>
                  </a:lnTo>
                  <a:cubicBezTo>
                    <a:pt x="5210" y="4782"/>
                    <a:pt x="5335" y="4657"/>
                    <a:pt x="5335" y="4515"/>
                  </a:cubicBezTo>
                  <a:lnTo>
                    <a:pt x="5335" y="1981"/>
                  </a:lnTo>
                  <a:lnTo>
                    <a:pt x="4657" y="1981"/>
                  </a:lnTo>
                  <a:cubicBezTo>
                    <a:pt x="4657" y="893"/>
                    <a:pt x="3765" y="0"/>
                    <a:pt x="2659" y="0"/>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
            <p:cNvSpPr/>
            <p:nvPr/>
          </p:nvSpPr>
          <p:spPr>
            <a:xfrm>
              <a:off x="6967025" y="4234275"/>
              <a:ext cx="106625" cy="49975"/>
            </a:xfrm>
            <a:custGeom>
              <a:rect b="b" l="l" r="r" t="t"/>
              <a:pathLst>
                <a:path extrusionOk="0" h="1999" w="4265">
                  <a:moveTo>
                    <a:pt x="179" y="0"/>
                  </a:moveTo>
                  <a:cubicBezTo>
                    <a:pt x="90" y="0"/>
                    <a:pt x="0" y="89"/>
                    <a:pt x="0" y="179"/>
                  </a:cubicBezTo>
                  <a:lnTo>
                    <a:pt x="0" y="1999"/>
                  </a:lnTo>
                  <a:lnTo>
                    <a:pt x="4265" y="1999"/>
                  </a:lnTo>
                  <a:lnTo>
                    <a:pt x="4265" y="179"/>
                  </a:lnTo>
                  <a:cubicBezTo>
                    <a:pt x="4265" y="89"/>
                    <a:pt x="4176" y="0"/>
                    <a:pt x="4086" y="0"/>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
            <p:cNvSpPr/>
            <p:nvPr/>
          </p:nvSpPr>
          <p:spPr>
            <a:xfrm>
              <a:off x="6907250" y="4071900"/>
              <a:ext cx="226625" cy="212350"/>
            </a:xfrm>
            <a:custGeom>
              <a:rect b="b" l="l" r="r" t="t"/>
              <a:pathLst>
                <a:path extrusionOk="0" h="8494" w="9065">
                  <a:moveTo>
                    <a:pt x="1321" y="1"/>
                  </a:moveTo>
                  <a:cubicBezTo>
                    <a:pt x="1000" y="179"/>
                    <a:pt x="786" y="554"/>
                    <a:pt x="786" y="911"/>
                  </a:cubicBezTo>
                  <a:lnTo>
                    <a:pt x="786" y="4104"/>
                  </a:lnTo>
                  <a:lnTo>
                    <a:pt x="536" y="4104"/>
                  </a:lnTo>
                  <a:cubicBezTo>
                    <a:pt x="232" y="4104"/>
                    <a:pt x="0" y="4354"/>
                    <a:pt x="0" y="4640"/>
                  </a:cubicBezTo>
                  <a:lnTo>
                    <a:pt x="0" y="6763"/>
                  </a:lnTo>
                  <a:cubicBezTo>
                    <a:pt x="0" y="7066"/>
                    <a:pt x="232" y="7298"/>
                    <a:pt x="536" y="7298"/>
                  </a:cubicBezTo>
                  <a:lnTo>
                    <a:pt x="786" y="7298"/>
                  </a:lnTo>
                  <a:lnTo>
                    <a:pt x="786" y="7958"/>
                  </a:lnTo>
                  <a:cubicBezTo>
                    <a:pt x="786" y="8262"/>
                    <a:pt x="1035" y="8494"/>
                    <a:pt x="1321" y="8494"/>
                  </a:cubicBezTo>
                  <a:lnTo>
                    <a:pt x="1856" y="8494"/>
                  </a:lnTo>
                  <a:lnTo>
                    <a:pt x="1856" y="6674"/>
                  </a:lnTo>
                  <a:cubicBezTo>
                    <a:pt x="1856" y="6299"/>
                    <a:pt x="2177" y="5960"/>
                    <a:pt x="2570" y="5960"/>
                  </a:cubicBezTo>
                  <a:lnTo>
                    <a:pt x="6495" y="5960"/>
                  </a:lnTo>
                  <a:cubicBezTo>
                    <a:pt x="6888" y="5960"/>
                    <a:pt x="7191" y="6299"/>
                    <a:pt x="7191" y="6674"/>
                  </a:cubicBezTo>
                  <a:lnTo>
                    <a:pt x="7191" y="8494"/>
                  </a:lnTo>
                  <a:lnTo>
                    <a:pt x="7726" y="8494"/>
                  </a:lnTo>
                  <a:cubicBezTo>
                    <a:pt x="8030" y="8494"/>
                    <a:pt x="8262" y="8262"/>
                    <a:pt x="8262" y="7958"/>
                  </a:cubicBezTo>
                  <a:lnTo>
                    <a:pt x="8262" y="7298"/>
                  </a:lnTo>
                  <a:lnTo>
                    <a:pt x="8529" y="7298"/>
                  </a:lnTo>
                  <a:cubicBezTo>
                    <a:pt x="8815" y="7298"/>
                    <a:pt x="9065" y="7066"/>
                    <a:pt x="9065" y="6763"/>
                  </a:cubicBezTo>
                  <a:lnTo>
                    <a:pt x="9065" y="4640"/>
                  </a:lnTo>
                  <a:cubicBezTo>
                    <a:pt x="9047" y="4354"/>
                    <a:pt x="8815" y="4104"/>
                    <a:pt x="8511" y="4104"/>
                  </a:cubicBezTo>
                  <a:lnTo>
                    <a:pt x="8244" y="4104"/>
                  </a:lnTo>
                  <a:lnTo>
                    <a:pt x="8244" y="911"/>
                  </a:lnTo>
                  <a:cubicBezTo>
                    <a:pt x="8244" y="536"/>
                    <a:pt x="8047" y="179"/>
                    <a:pt x="7708" y="1"/>
                  </a:cubicBezTo>
                  <a:lnTo>
                    <a:pt x="7708" y="2374"/>
                  </a:lnTo>
                  <a:cubicBezTo>
                    <a:pt x="7708" y="2820"/>
                    <a:pt x="7352" y="3177"/>
                    <a:pt x="6923" y="3177"/>
                  </a:cubicBezTo>
                  <a:lnTo>
                    <a:pt x="5050" y="3177"/>
                  </a:lnTo>
                  <a:lnTo>
                    <a:pt x="5050" y="3444"/>
                  </a:lnTo>
                  <a:cubicBezTo>
                    <a:pt x="5050" y="3587"/>
                    <a:pt x="4943" y="3712"/>
                    <a:pt x="4782" y="3712"/>
                  </a:cubicBezTo>
                  <a:lnTo>
                    <a:pt x="4247" y="3712"/>
                  </a:lnTo>
                  <a:cubicBezTo>
                    <a:pt x="4104" y="3712"/>
                    <a:pt x="3979" y="3587"/>
                    <a:pt x="3979" y="3444"/>
                  </a:cubicBezTo>
                  <a:lnTo>
                    <a:pt x="3979" y="3177"/>
                  </a:lnTo>
                  <a:lnTo>
                    <a:pt x="2124" y="3177"/>
                  </a:lnTo>
                  <a:cubicBezTo>
                    <a:pt x="1695" y="3177"/>
                    <a:pt x="1321" y="2820"/>
                    <a:pt x="1321" y="2374"/>
                  </a:cubicBezTo>
                  <a:lnTo>
                    <a:pt x="1321" y="1"/>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0" name="Google Shape;100;p1"/>
          <p:cNvSpPr/>
          <p:nvPr/>
        </p:nvSpPr>
        <p:spPr>
          <a:xfrm>
            <a:off x="9106786" y="282682"/>
            <a:ext cx="637079" cy="63218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
          <p:cNvSpPr/>
          <p:nvPr/>
        </p:nvSpPr>
        <p:spPr>
          <a:xfrm>
            <a:off x="6202645" y="186723"/>
            <a:ext cx="825891" cy="824067"/>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2" name="Google Shape;102;p1"/>
          <p:cNvGrpSpPr/>
          <p:nvPr/>
        </p:nvGrpSpPr>
        <p:grpSpPr>
          <a:xfrm>
            <a:off x="555454" y="250077"/>
            <a:ext cx="700039" cy="697383"/>
            <a:chOff x="5684575" y="4038000"/>
            <a:chExt cx="252950" cy="252950"/>
          </a:xfrm>
        </p:grpSpPr>
        <p:sp>
          <p:nvSpPr>
            <p:cNvPr id="103" name="Google Shape;103;p1"/>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9" name="Google Shape;109;p1"/>
          <p:cNvSpPr txBox="1"/>
          <p:nvPr/>
        </p:nvSpPr>
        <p:spPr>
          <a:xfrm>
            <a:off x="9834300" y="332050"/>
            <a:ext cx="1813800" cy="53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s-ES" sz="1800" u="none" cap="none" strike="noStrike">
                <a:solidFill>
                  <a:srgbClr val="FFFFFF"/>
                </a:solidFill>
                <a:latin typeface="Barlow"/>
                <a:ea typeface="Barlow"/>
                <a:cs typeface="Barlow"/>
                <a:sym typeface="Barlow"/>
              </a:rPr>
              <a:t>NATURE DES OBSERVATIONS</a:t>
            </a:r>
            <a:endParaRPr b="0" i="0" sz="1400" u="none" cap="none" strike="noStrike">
              <a:solidFill>
                <a:srgbClr val="000000"/>
              </a:solidFill>
              <a:latin typeface="Arial"/>
              <a:ea typeface="Arial"/>
              <a:cs typeface="Arial"/>
              <a:sym typeface="Arial"/>
            </a:endParaRPr>
          </a:p>
        </p:txBody>
      </p:sp>
      <p:sp>
        <p:nvSpPr>
          <p:cNvPr id="110" name="Google Shape;110;p1"/>
          <p:cNvSpPr txBox="1"/>
          <p:nvPr/>
        </p:nvSpPr>
        <p:spPr>
          <a:xfrm>
            <a:off x="567525" y="5210800"/>
            <a:ext cx="2151000" cy="1662300"/>
          </a:xfrm>
          <a:prstGeom prst="rect">
            <a:avLst/>
          </a:prstGeom>
          <a:solidFill>
            <a:srgbClr val="E9885B"/>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3F3F3F"/>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2100"/>
              <a:buFont typeface="Arial"/>
              <a:buNone/>
            </a:pPr>
            <a:r>
              <a:rPr b="1" i="0" lang="es-ES" sz="2100" u="none" cap="none" strike="noStrike">
                <a:solidFill>
                  <a:srgbClr val="3F3F3F"/>
                </a:solidFill>
                <a:latin typeface="Barlow"/>
                <a:ea typeface="Barlow"/>
                <a:cs typeface="Barlow"/>
                <a:sym typeface="Barlow"/>
              </a:rPr>
              <a:t>Éducation préscolaire</a:t>
            </a:r>
            <a:endParaRPr b="1" i="0" sz="2100" u="none" cap="none" strike="noStrike">
              <a:solidFill>
                <a:srgbClr val="3F3F3F"/>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2100"/>
              <a:buFont typeface="Arial"/>
              <a:buNone/>
            </a:pPr>
            <a:r>
              <a:rPr b="1" i="0" lang="es-ES" sz="2100" u="none" cap="none" strike="noStrike">
                <a:solidFill>
                  <a:srgbClr val="3F3F3F"/>
                </a:solidFill>
                <a:latin typeface="Barlow"/>
                <a:ea typeface="Barlow"/>
                <a:cs typeface="Barlow"/>
                <a:sym typeface="Barlow"/>
              </a:rPr>
              <a:t>4 et 5 ans</a:t>
            </a:r>
            <a:endParaRPr b="1" i="0" sz="2100" u="none" cap="none" strike="noStrike">
              <a:solidFill>
                <a:srgbClr val="3F3F3F"/>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2100"/>
              <a:buFont typeface="Arial"/>
              <a:buNone/>
            </a:pPr>
            <a:r>
              <a:rPr b="1" i="0" lang="es-ES" sz="2100" u="none" cap="none" strike="noStrike">
                <a:solidFill>
                  <a:srgbClr val="3F3F3F"/>
                </a:solidFill>
                <a:latin typeface="Barlow"/>
                <a:ea typeface="Barlow"/>
                <a:cs typeface="Barlow"/>
                <a:sym typeface="Barlow"/>
              </a:rPr>
              <a:t> </a:t>
            </a:r>
            <a:endParaRPr b="1" i="0" sz="1200" u="none" cap="none" strike="noStrike">
              <a:solidFill>
                <a:srgbClr val="3F3F3F"/>
              </a:solidFill>
              <a:latin typeface="Barlow"/>
              <a:ea typeface="Barlow"/>
              <a:cs typeface="Barlow"/>
              <a:sym typeface="Barlow"/>
            </a:endParaRPr>
          </a:p>
        </p:txBody>
      </p:sp>
      <p:pic>
        <p:nvPicPr>
          <p:cNvPr id="111" name="Google Shape;111;p1"/>
          <p:cNvPicPr preferRelativeResize="0"/>
          <p:nvPr/>
        </p:nvPicPr>
        <p:blipFill rotWithShape="1">
          <a:blip r:embed="rId3">
            <a:alphaModFix/>
          </a:blip>
          <a:srcRect b="0" l="0" r="0" t="0"/>
          <a:stretch/>
        </p:blipFill>
        <p:spPr>
          <a:xfrm>
            <a:off x="8946800" y="5371023"/>
            <a:ext cx="2701300" cy="11577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2" title="Programme présco(fleur2).png"/>
          <p:cNvPicPr preferRelativeResize="0"/>
          <p:nvPr/>
        </p:nvPicPr>
        <p:blipFill rotWithShape="1">
          <a:blip r:embed="rId3">
            <a:alphaModFix/>
          </a:blip>
          <a:srcRect b="0" l="0" r="0" t="0"/>
          <a:stretch/>
        </p:blipFill>
        <p:spPr>
          <a:xfrm>
            <a:off x="5464950" y="76200"/>
            <a:ext cx="6717050" cy="6617374"/>
          </a:xfrm>
          <a:prstGeom prst="rect">
            <a:avLst/>
          </a:prstGeom>
          <a:noFill/>
          <a:ln>
            <a:noFill/>
          </a:ln>
        </p:spPr>
      </p:pic>
      <p:sp>
        <p:nvSpPr>
          <p:cNvPr id="117" name="Google Shape;117;p2"/>
          <p:cNvSpPr txBox="1"/>
          <p:nvPr/>
        </p:nvSpPr>
        <p:spPr>
          <a:xfrm>
            <a:off x="8043175" y="4327875"/>
            <a:ext cx="3808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2"/>
          <p:cNvSpPr txBox="1"/>
          <p:nvPr/>
        </p:nvSpPr>
        <p:spPr>
          <a:xfrm>
            <a:off x="354050" y="294075"/>
            <a:ext cx="5080200" cy="6122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Arial"/>
              <a:buNone/>
            </a:pPr>
            <a:r>
              <a:rPr b="0" i="0" lang="es-ES" sz="3000" u="none" cap="none" strike="noStrike">
                <a:solidFill>
                  <a:schemeClr val="dk1"/>
                </a:solidFill>
                <a:latin typeface="Barlow"/>
                <a:ea typeface="Barlow"/>
                <a:cs typeface="Barlow"/>
                <a:sym typeface="Barlow"/>
              </a:rPr>
              <a:t>Chaque enfant se développe à son rythme.</a:t>
            </a:r>
            <a:endParaRPr b="0" i="0" sz="3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2200"/>
              <a:buFont typeface="Arial"/>
              <a:buNone/>
            </a:pPr>
            <a:r>
              <a:rPr b="0" i="0" lang="es-ES" sz="2200" u="none" cap="none" strike="noStrike">
                <a:solidFill>
                  <a:schemeClr val="dk1"/>
                </a:solidFill>
                <a:latin typeface="Barlow"/>
                <a:ea typeface="Barlow"/>
                <a:cs typeface="Barlow"/>
                <a:sym typeface="Barlow"/>
              </a:rPr>
              <a:t>Le contexte du préscolaire permet à chaque enfant de se développer dans les cinq (5) domaines simultanément.  Deux périodes de jeux libres et de jeux extérieurs sont également prévues chaque jour. </a:t>
            </a:r>
            <a:endParaRPr b="0" i="0" sz="22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2200"/>
              <a:buFont typeface="Arial"/>
              <a:buNone/>
            </a:pPr>
            <a:r>
              <a:rPr b="0" i="0" lang="es-ES" sz="2200" u="none" cap="none" strike="noStrike">
                <a:solidFill>
                  <a:schemeClr val="dk1"/>
                </a:solidFill>
                <a:latin typeface="Barlow"/>
                <a:ea typeface="Barlow"/>
                <a:cs typeface="Barlow"/>
                <a:sym typeface="Barlow"/>
              </a:rPr>
              <a:t>Toutes les compétences font l’objet d’observations au cours de l’année pour chaque domaine. </a:t>
            </a:r>
            <a:endParaRPr b="0" i="0" sz="22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2200"/>
              <a:buFont typeface="Arial"/>
              <a:buNone/>
            </a:pPr>
            <a:r>
              <a:rPr b="0" i="0" lang="es-ES" sz="2200" u="none" cap="none" strike="noStrike">
                <a:solidFill>
                  <a:schemeClr val="dk1"/>
                </a:solidFill>
                <a:latin typeface="Barlow"/>
                <a:ea typeface="Barlow"/>
                <a:cs typeface="Barlow"/>
                <a:sym typeface="Barlow"/>
              </a:rPr>
              <a:t>Il n’y a pas de résultats (ABCD) au bulletin du préscolaire. Des commentaires (constats) vous informeront de l’état du développement de votre enfant tout au long de l’année.</a:t>
            </a:r>
            <a:endParaRPr b="0" i="0" sz="2200" u="none" cap="none" strike="noStrike">
              <a:solidFill>
                <a:schemeClr val="dk1"/>
              </a:solidFill>
              <a:latin typeface="Barlow"/>
              <a:ea typeface="Barlow"/>
              <a:cs typeface="Barlow"/>
              <a:sym typeface="Barlow"/>
            </a:endParaRPr>
          </a:p>
        </p:txBody>
      </p:sp>
      <p:sp>
        <p:nvSpPr>
          <p:cNvPr id="119" name="Google Shape;119;p2"/>
          <p:cNvSpPr/>
          <p:nvPr/>
        </p:nvSpPr>
        <p:spPr>
          <a:xfrm rot="791591">
            <a:off x="5257365" y="4051737"/>
            <a:ext cx="1829693" cy="952466"/>
          </a:xfrm>
          <a:prstGeom prst="rightArrow">
            <a:avLst>
              <a:gd fmla="val 50000" name="adj1"/>
              <a:gd fmla="val 50000" name="adj2"/>
            </a:avLst>
          </a:prstGeom>
          <a:solidFill>
            <a:srgbClr val="9E9E9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s-ES" sz="1800" u="none" cap="none" strike="noStrike">
                <a:solidFill>
                  <a:srgbClr val="000000"/>
                </a:solidFill>
                <a:latin typeface="Arial"/>
                <a:ea typeface="Arial"/>
                <a:cs typeface="Arial"/>
                <a:sym typeface="Arial"/>
              </a:rPr>
              <a:t>Compétence</a:t>
            </a:r>
            <a:endParaRPr b="1" i="0" sz="1800" u="none" cap="none" strike="noStrike">
              <a:solidFill>
                <a:srgbClr val="000000"/>
              </a:solidFill>
              <a:latin typeface="Arial"/>
              <a:ea typeface="Arial"/>
              <a:cs typeface="Arial"/>
              <a:sym typeface="Arial"/>
            </a:endParaRPr>
          </a:p>
        </p:txBody>
      </p:sp>
      <p:sp>
        <p:nvSpPr>
          <p:cNvPr id="120" name="Google Shape;120;p2"/>
          <p:cNvSpPr/>
          <p:nvPr/>
        </p:nvSpPr>
        <p:spPr>
          <a:xfrm rot="1415877">
            <a:off x="6646767" y="1161122"/>
            <a:ext cx="1848038" cy="952363"/>
          </a:xfrm>
          <a:prstGeom prst="rightArrow">
            <a:avLst>
              <a:gd fmla="val 50000" name="adj1"/>
              <a:gd fmla="val 50000" name="adj2"/>
            </a:avLst>
          </a:prstGeom>
          <a:solidFill>
            <a:srgbClr val="9E9E9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s-ES" sz="1800" u="none" cap="none" strike="noStrike">
                <a:solidFill>
                  <a:srgbClr val="000000"/>
                </a:solidFill>
                <a:latin typeface="Arial"/>
                <a:ea typeface="Arial"/>
                <a:cs typeface="Arial"/>
                <a:sym typeface="Arial"/>
              </a:rPr>
              <a:t>Domaine</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3"/>
          <p:cNvSpPr txBox="1"/>
          <p:nvPr/>
        </p:nvSpPr>
        <p:spPr>
          <a:xfrm>
            <a:off x="326575" y="242600"/>
            <a:ext cx="80331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s-ES" sz="3200" u="none" cap="none" strike="noStrike">
                <a:solidFill>
                  <a:schemeClr val="dk1"/>
                </a:solidFill>
                <a:latin typeface="Barlow"/>
                <a:ea typeface="Barlow"/>
                <a:cs typeface="Barlow"/>
                <a:sym typeface="Barlow"/>
              </a:rPr>
              <a:t>Les compétences observées au préscolaire</a:t>
            </a:r>
            <a:endParaRPr b="0" i="0" sz="1400" u="none" cap="none" strike="noStrike">
              <a:solidFill>
                <a:schemeClr val="dk1"/>
              </a:solidFill>
              <a:latin typeface="Arial"/>
              <a:ea typeface="Arial"/>
              <a:cs typeface="Arial"/>
              <a:sym typeface="Arial"/>
            </a:endParaRPr>
          </a:p>
        </p:txBody>
      </p:sp>
      <p:pic>
        <p:nvPicPr>
          <p:cNvPr id="126" name="Google Shape;126;p3"/>
          <p:cNvPicPr preferRelativeResize="0"/>
          <p:nvPr/>
        </p:nvPicPr>
        <p:blipFill rotWithShape="1">
          <a:blip r:embed="rId3">
            <a:alphaModFix/>
          </a:blip>
          <a:srcRect b="0" l="0" r="0" t="9354"/>
          <a:stretch/>
        </p:blipFill>
        <p:spPr>
          <a:xfrm>
            <a:off x="152400" y="2038350"/>
            <a:ext cx="5943600" cy="4171949"/>
          </a:xfrm>
          <a:prstGeom prst="rect">
            <a:avLst/>
          </a:prstGeom>
          <a:noFill/>
          <a:ln>
            <a:noFill/>
          </a:ln>
        </p:spPr>
      </p:pic>
      <p:pic>
        <p:nvPicPr>
          <p:cNvPr id="127" name="Google Shape;127;p3"/>
          <p:cNvPicPr preferRelativeResize="0"/>
          <p:nvPr/>
        </p:nvPicPr>
        <p:blipFill rotWithShape="1">
          <a:blip r:embed="rId4">
            <a:alphaModFix/>
          </a:blip>
          <a:srcRect b="0" l="0" r="0" t="0"/>
          <a:stretch/>
        </p:blipFill>
        <p:spPr>
          <a:xfrm>
            <a:off x="6124575" y="1543050"/>
            <a:ext cx="5905500" cy="4667250"/>
          </a:xfrm>
          <a:prstGeom prst="rect">
            <a:avLst/>
          </a:prstGeom>
          <a:noFill/>
          <a:ln>
            <a:noFill/>
          </a:ln>
        </p:spPr>
      </p:pic>
      <p:pic>
        <p:nvPicPr>
          <p:cNvPr id="128" name="Google Shape;128;p3"/>
          <p:cNvPicPr preferRelativeResize="0"/>
          <p:nvPr/>
        </p:nvPicPr>
        <p:blipFill rotWithShape="1">
          <a:blip r:embed="rId5">
            <a:alphaModFix/>
          </a:blip>
          <a:srcRect b="0" l="0" r="0" t="0"/>
          <a:stretch/>
        </p:blipFill>
        <p:spPr>
          <a:xfrm>
            <a:off x="6124575" y="1133476"/>
            <a:ext cx="5905500" cy="409575"/>
          </a:xfrm>
          <a:prstGeom prst="rect">
            <a:avLst/>
          </a:prstGeom>
          <a:noFill/>
          <a:ln>
            <a:noFill/>
          </a:ln>
        </p:spPr>
      </p:pic>
      <p:sp>
        <p:nvSpPr>
          <p:cNvPr id="129" name="Google Shape;129;p3"/>
          <p:cNvSpPr txBox="1"/>
          <p:nvPr/>
        </p:nvSpPr>
        <p:spPr>
          <a:xfrm>
            <a:off x="337950" y="915450"/>
            <a:ext cx="56961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s-ES" sz="1500" u="none" cap="none" strike="noStrike">
                <a:solidFill>
                  <a:schemeClr val="dk1"/>
                </a:solidFill>
                <a:latin typeface="Barlow"/>
                <a:ea typeface="Barlow"/>
                <a:cs typeface="Barlow"/>
                <a:sym typeface="Barlow"/>
              </a:rPr>
              <a:t>Au préscolaire, les cinq (5) compétences observées sont liées aux cinq (5) domaines de développement de l’enfant.  Au bulletin, les titulaires témoignent de </a:t>
            </a:r>
            <a:r>
              <a:rPr b="1" i="0" lang="es-ES" sz="1500" u="none" cap="none" strike="noStrike">
                <a:solidFill>
                  <a:schemeClr val="dk1"/>
                </a:solidFill>
                <a:latin typeface="Barlow"/>
                <a:ea typeface="Barlow"/>
                <a:cs typeface="Barlow"/>
                <a:sym typeface="Barlow"/>
              </a:rPr>
              <a:t>l’état du développement </a:t>
            </a:r>
            <a:r>
              <a:rPr b="0" i="0" lang="es-ES" sz="1500" u="none" cap="none" strike="noStrike">
                <a:solidFill>
                  <a:schemeClr val="dk1"/>
                </a:solidFill>
                <a:latin typeface="Barlow"/>
                <a:ea typeface="Barlow"/>
                <a:cs typeface="Barlow"/>
                <a:sym typeface="Barlow"/>
              </a:rPr>
              <a:t>de votre enfant en s’appuyant sur les différentes composantes du programme.</a:t>
            </a:r>
            <a:endParaRPr b="0" i="0" sz="1500" u="none" cap="none" strike="noStrike">
              <a:solidFill>
                <a:schemeClr val="dk1"/>
              </a:solidFill>
              <a:latin typeface="Barlow"/>
              <a:ea typeface="Barlow"/>
              <a:cs typeface="Barlow"/>
              <a:sym typeface="Barlow"/>
            </a:endParaRPr>
          </a:p>
        </p:txBody>
      </p:sp>
      <p:cxnSp>
        <p:nvCxnSpPr>
          <p:cNvPr id="130" name="Google Shape;130;p3"/>
          <p:cNvCxnSpPr/>
          <p:nvPr/>
        </p:nvCxnSpPr>
        <p:spPr>
          <a:xfrm flipH="1" rot="10800000">
            <a:off x="439604" y="904670"/>
            <a:ext cx="1170000" cy="9600"/>
          </a:xfrm>
          <a:prstGeom prst="straightConnector1">
            <a:avLst/>
          </a:prstGeom>
          <a:noFill/>
          <a:ln cap="flat" cmpd="sng" w="19050">
            <a:solidFill>
              <a:srgbClr val="7FCFE5"/>
            </a:solidFill>
            <a:prstDash val="solid"/>
            <a:miter lim="800000"/>
            <a:headEnd len="sm" w="sm" type="none"/>
            <a:tailEnd len="sm" w="sm" type="none"/>
          </a:ln>
        </p:spPr>
      </p:cxnSp>
      <p:sp>
        <p:nvSpPr>
          <p:cNvPr id="131" name="Google Shape;131;p3"/>
          <p:cNvSpPr txBox="1"/>
          <p:nvPr/>
        </p:nvSpPr>
        <p:spPr>
          <a:xfrm>
            <a:off x="439600" y="6376750"/>
            <a:ext cx="85239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s-ES" sz="1600" u="sng" cap="none" strike="noStrike">
                <a:solidFill>
                  <a:schemeClr val="hlink"/>
                </a:solidFill>
                <a:latin typeface="Barlow"/>
                <a:ea typeface="Barlow"/>
                <a:cs typeface="Barlow"/>
                <a:sym typeface="Barlow"/>
                <a:hlinkClick r:id="rId6"/>
              </a:rPr>
              <a:t>Synthèse du programme cycle</a:t>
            </a:r>
            <a:endParaRPr b="1" i="0" sz="1800" u="none" cap="none" strike="noStrike">
              <a:solidFill>
                <a:srgbClr val="000000"/>
              </a:solidFill>
              <a:latin typeface="Barlow"/>
              <a:ea typeface="Barlow"/>
              <a:cs typeface="Barlow"/>
              <a:sym typeface="Barlow"/>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descr="Imagen que contiene pared, niño, interior, cepillo de dientes&#10;&#10;Descripción generada automáticamente" id="136" name="Google Shape;136;p4"/>
          <p:cNvPicPr preferRelativeResize="0"/>
          <p:nvPr/>
        </p:nvPicPr>
        <p:blipFill rotWithShape="1">
          <a:blip r:embed="rId3">
            <a:alphaModFix/>
          </a:blip>
          <a:srcRect b="0" l="0" r="0" t="0"/>
          <a:stretch/>
        </p:blipFill>
        <p:spPr>
          <a:xfrm>
            <a:off x="6143280" y="1440418"/>
            <a:ext cx="2868574" cy="1912382"/>
          </a:xfrm>
          <a:prstGeom prst="rect">
            <a:avLst/>
          </a:prstGeom>
          <a:noFill/>
          <a:ln>
            <a:noFill/>
          </a:ln>
        </p:spPr>
      </p:pic>
      <p:pic>
        <p:nvPicPr>
          <p:cNvPr descr="Imagen que contiene persona, suelo, pose, sujetando&#10;&#10;Descripción generada automáticamente" id="137" name="Google Shape;137;p4"/>
          <p:cNvPicPr preferRelativeResize="0"/>
          <p:nvPr/>
        </p:nvPicPr>
        <p:blipFill rotWithShape="1">
          <a:blip r:embed="rId4">
            <a:alphaModFix/>
          </a:blip>
          <a:srcRect b="0" l="0" r="0" t="0"/>
          <a:stretch/>
        </p:blipFill>
        <p:spPr>
          <a:xfrm>
            <a:off x="146921" y="1440418"/>
            <a:ext cx="2868574" cy="1912382"/>
          </a:xfrm>
          <a:prstGeom prst="rect">
            <a:avLst/>
          </a:prstGeom>
          <a:noFill/>
          <a:ln>
            <a:noFill/>
          </a:ln>
        </p:spPr>
      </p:pic>
      <p:pic>
        <p:nvPicPr>
          <p:cNvPr descr="Imagen que contiene persona, hierba, exterior, niño&#10;&#10;Descripción generada automáticamente" id="138" name="Google Shape;138;p4"/>
          <p:cNvPicPr preferRelativeResize="0"/>
          <p:nvPr/>
        </p:nvPicPr>
        <p:blipFill rotWithShape="1">
          <a:blip r:embed="rId5">
            <a:alphaModFix/>
          </a:blip>
          <a:srcRect b="0" l="0" r="0" t="0"/>
          <a:stretch/>
        </p:blipFill>
        <p:spPr>
          <a:xfrm>
            <a:off x="9154800" y="1440424"/>
            <a:ext cx="2868575" cy="1912383"/>
          </a:xfrm>
          <a:prstGeom prst="rect">
            <a:avLst/>
          </a:prstGeom>
          <a:noFill/>
          <a:ln>
            <a:noFill/>
          </a:ln>
        </p:spPr>
      </p:pic>
      <p:pic>
        <p:nvPicPr>
          <p:cNvPr descr="Imagen que contiene niño, persona, pequeño, joven&#10;&#10;Descripción generada automáticamente" id="139" name="Google Shape;139;p4"/>
          <p:cNvPicPr preferRelativeResize="0"/>
          <p:nvPr/>
        </p:nvPicPr>
        <p:blipFill rotWithShape="1">
          <a:blip r:embed="rId6">
            <a:alphaModFix/>
          </a:blip>
          <a:srcRect b="0" l="0" r="0" t="0"/>
          <a:stretch/>
        </p:blipFill>
        <p:spPr>
          <a:xfrm>
            <a:off x="3140339" y="1440418"/>
            <a:ext cx="2868573" cy="1912382"/>
          </a:xfrm>
          <a:prstGeom prst="rect">
            <a:avLst/>
          </a:prstGeom>
          <a:noFill/>
          <a:ln>
            <a:noFill/>
          </a:ln>
        </p:spPr>
      </p:pic>
      <p:sp>
        <p:nvSpPr>
          <p:cNvPr id="140" name="Google Shape;140;p4"/>
          <p:cNvSpPr txBox="1"/>
          <p:nvPr/>
        </p:nvSpPr>
        <p:spPr>
          <a:xfrm>
            <a:off x="326575" y="242600"/>
            <a:ext cx="7693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s-ES" sz="3200" u="none" cap="none" strike="noStrike">
                <a:solidFill>
                  <a:srgbClr val="3F3F3F"/>
                </a:solidFill>
                <a:latin typeface="Barlow"/>
                <a:ea typeface="Barlow"/>
                <a:cs typeface="Barlow"/>
                <a:sym typeface="Barlow"/>
              </a:rPr>
              <a:t> </a:t>
            </a:r>
            <a:r>
              <a:rPr b="0" i="0" lang="es-ES" sz="3200" u="none" cap="none" strike="noStrike">
                <a:solidFill>
                  <a:schemeClr val="dk1"/>
                </a:solidFill>
                <a:latin typeface="Barlow"/>
                <a:ea typeface="Barlow"/>
                <a:cs typeface="Barlow"/>
                <a:sym typeface="Barlow"/>
              </a:rPr>
              <a:t> Remise des communications officielles</a:t>
            </a:r>
            <a:endParaRPr b="0" i="0" sz="1400" u="none" cap="none" strike="noStrike">
              <a:solidFill>
                <a:schemeClr val="dk1"/>
              </a:solidFill>
              <a:latin typeface="Arial"/>
              <a:ea typeface="Arial"/>
              <a:cs typeface="Arial"/>
              <a:sym typeface="Arial"/>
            </a:endParaRPr>
          </a:p>
        </p:txBody>
      </p:sp>
      <p:sp>
        <p:nvSpPr>
          <p:cNvPr id="141" name="Google Shape;141;p4"/>
          <p:cNvSpPr txBox="1"/>
          <p:nvPr/>
        </p:nvSpPr>
        <p:spPr>
          <a:xfrm>
            <a:off x="391849" y="827375"/>
            <a:ext cx="116415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3F3F3F"/>
                </a:solidFill>
                <a:latin typeface="Barlow"/>
                <a:ea typeface="Barlow"/>
                <a:cs typeface="Barlow"/>
                <a:sym typeface="Barlow"/>
              </a:rPr>
              <a:t> </a:t>
            </a:r>
            <a:r>
              <a:rPr b="0" i="0" lang="es-ES" sz="1300" u="none" cap="none" strike="noStrike">
                <a:solidFill>
                  <a:schemeClr val="dk1"/>
                </a:solidFill>
                <a:latin typeface="Barlow"/>
                <a:ea typeface="Barlow"/>
                <a:cs typeface="Barlow"/>
                <a:sym typeface="Barlow"/>
              </a:rPr>
              <a:t>Des communications mensuelles sont aussi prévues dans le cas des élèves qui éprouvent des difficultés sur le plan des apprentissages et du comportement. </a:t>
            </a:r>
            <a:endParaRPr b="0" i="0" sz="1300" u="none" cap="none" strike="noStrike">
              <a:solidFill>
                <a:schemeClr val="dk1"/>
              </a:solidFill>
              <a:latin typeface="Barlow"/>
              <a:ea typeface="Barlow"/>
              <a:cs typeface="Barlow"/>
              <a:sym typeface="Barlow"/>
            </a:endParaRPr>
          </a:p>
        </p:txBody>
      </p:sp>
      <p:cxnSp>
        <p:nvCxnSpPr>
          <p:cNvPr id="142" name="Google Shape;142;p4"/>
          <p:cNvCxnSpPr/>
          <p:nvPr/>
        </p:nvCxnSpPr>
        <p:spPr>
          <a:xfrm flipH="1" rot="10800000">
            <a:off x="582479" y="1351845"/>
            <a:ext cx="1170000" cy="9600"/>
          </a:xfrm>
          <a:prstGeom prst="straightConnector1">
            <a:avLst/>
          </a:prstGeom>
          <a:noFill/>
          <a:ln cap="flat" cmpd="sng" w="19050">
            <a:solidFill>
              <a:srgbClr val="7FCFE5"/>
            </a:solidFill>
            <a:prstDash val="solid"/>
            <a:miter lim="800000"/>
            <a:headEnd len="sm" w="sm" type="none"/>
            <a:tailEnd len="sm" w="sm" type="none"/>
          </a:ln>
        </p:spPr>
      </p:cxnSp>
      <p:sp>
        <p:nvSpPr>
          <p:cNvPr id="143" name="Google Shape;143;p4"/>
          <p:cNvSpPr txBox="1"/>
          <p:nvPr/>
        </p:nvSpPr>
        <p:spPr>
          <a:xfrm>
            <a:off x="144800" y="3418500"/>
            <a:ext cx="2828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1</a:t>
            </a:r>
            <a:r>
              <a:rPr b="0" baseline="30000" i="0" lang="es-ES" sz="1800" u="none" cap="none" strike="noStrike">
                <a:solidFill>
                  <a:schemeClr val="lt1"/>
                </a:solidFill>
                <a:latin typeface="Barlow"/>
                <a:ea typeface="Barlow"/>
                <a:cs typeface="Barlow"/>
                <a:sym typeface="Barlow"/>
              </a:rPr>
              <a:t>re</a:t>
            </a:r>
            <a:r>
              <a:rPr b="0" i="0" lang="es-ES" sz="1800" u="none" cap="none" strike="noStrike">
                <a:solidFill>
                  <a:schemeClr val="lt1"/>
                </a:solidFill>
                <a:latin typeface="Barlow"/>
                <a:ea typeface="Barlow"/>
                <a:cs typeface="Barlow"/>
                <a:sym typeface="Barlow"/>
              </a:rPr>
              <a:t> communication</a:t>
            </a:r>
            <a:endParaRPr b="0" i="0" sz="18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Date: 15 octobre 2025</a:t>
            </a:r>
            <a:endParaRPr b="0" i="0" sz="1800" u="none" cap="none" strike="noStrike">
              <a:solidFill>
                <a:schemeClr val="lt1"/>
              </a:solidFill>
              <a:latin typeface="Barlow"/>
              <a:ea typeface="Barlow"/>
              <a:cs typeface="Barlow"/>
              <a:sym typeface="Barlow"/>
            </a:endParaRPr>
          </a:p>
        </p:txBody>
      </p:sp>
      <p:sp>
        <p:nvSpPr>
          <p:cNvPr id="144" name="Google Shape;144;p4"/>
          <p:cNvSpPr txBox="1"/>
          <p:nvPr/>
        </p:nvSpPr>
        <p:spPr>
          <a:xfrm>
            <a:off x="3150275" y="3429150"/>
            <a:ext cx="2828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1</a:t>
            </a:r>
            <a:r>
              <a:rPr b="0" baseline="30000" i="0" lang="es-ES" sz="1800" u="none" cap="none" strike="noStrike">
                <a:solidFill>
                  <a:schemeClr val="lt1"/>
                </a:solidFill>
                <a:latin typeface="Barlow"/>
                <a:ea typeface="Barlow"/>
                <a:cs typeface="Barlow"/>
                <a:sym typeface="Barlow"/>
              </a:rPr>
              <a:t>er</a:t>
            </a:r>
            <a:r>
              <a:rPr b="0" i="0" lang="es-ES" sz="1800" u="none" cap="none" strike="noStrike">
                <a:solidFill>
                  <a:schemeClr val="lt1"/>
                </a:solidFill>
                <a:latin typeface="Barlow"/>
                <a:ea typeface="Barlow"/>
                <a:cs typeface="Barlow"/>
                <a:sym typeface="Barlow"/>
              </a:rPr>
              <a:t> bulletin</a:t>
            </a:r>
            <a:endParaRPr b="0" i="0" sz="18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Date: </a:t>
            </a:r>
            <a:r>
              <a:rPr lang="es-ES" sz="1800">
                <a:solidFill>
                  <a:schemeClr val="lt1"/>
                </a:solidFill>
                <a:latin typeface="Barlow"/>
                <a:ea typeface="Barlow"/>
                <a:cs typeface="Barlow"/>
                <a:sym typeface="Barlow"/>
              </a:rPr>
              <a:t>19</a:t>
            </a:r>
            <a:r>
              <a:rPr b="0" i="0" lang="es-ES" sz="1800" u="none" cap="none" strike="noStrike">
                <a:solidFill>
                  <a:schemeClr val="lt1"/>
                </a:solidFill>
                <a:latin typeface="Barlow"/>
                <a:ea typeface="Barlow"/>
                <a:cs typeface="Barlow"/>
                <a:sym typeface="Barlow"/>
              </a:rPr>
              <a:t> novembre 2025</a:t>
            </a:r>
            <a:endParaRPr b="0" i="0" sz="1800" u="none" cap="none" strike="noStrike">
              <a:solidFill>
                <a:schemeClr val="lt1"/>
              </a:solidFill>
              <a:latin typeface="Barlow"/>
              <a:ea typeface="Barlow"/>
              <a:cs typeface="Barlow"/>
              <a:sym typeface="Barlow"/>
            </a:endParaRPr>
          </a:p>
        </p:txBody>
      </p:sp>
      <p:sp>
        <p:nvSpPr>
          <p:cNvPr id="145" name="Google Shape;145;p4"/>
          <p:cNvSpPr txBox="1"/>
          <p:nvPr/>
        </p:nvSpPr>
        <p:spPr>
          <a:xfrm>
            <a:off x="6155750" y="3429150"/>
            <a:ext cx="2828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2</a:t>
            </a:r>
            <a:r>
              <a:rPr b="0" baseline="30000" i="0" lang="es-ES" sz="1800" u="none" cap="none" strike="noStrike">
                <a:solidFill>
                  <a:schemeClr val="lt1"/>
                </a:solidFill>
                <a:latin typeface="Barlow"/>
                <a:ea typeface="Barlow"/>
                <a:cs typeface="Barlow"/>
                <a:sym typeface="Barlow"/>
              </a:rPr>
              <a:t>e</a:t>
            </a:r>
            <a:r>
              <a:rPr b="0" i="0" lang="es-ES" sz="1800" u="none" cap="none" strike="noStrike">
                <a:solidFill>
                  <a:schemeClr val="lt1"/>
                </a:solidFill>
                <a:latin typeface="Barlow"/>
                <a:ea typeface="Barlow"/>
                <a:cs typeface="Barlow"/>
                <a:sym typeface="Barlow"/>
              </a:rPr>
              <a:t> bulletin</a:t>
            </a:r>
            <a:endParaRPr b="0" i="0" sz="18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Date: </a:t>
            </a:r>
            <a:r>
              <a:rPr lang="es-ES" sz="1800">
                <a:solidFill>
                  <a:schemeClr val="lt1"/>
                </a:solidFill>
                <a:latin typeface="Barlow"/>
                <a:ea typeface="Barlow"/>
                <a:cs typeface="Barlow"/>
                <a:sym typeface="Barlow"/>
              </a:rPr>
              <a:t>27 février</a:t>
            </a:r>
            <a:r>
              <a:rPr b="0" i="0" lang="es-ES" sz="1800" u="none" cap="none" strike="noStrike">
                <a:solidFill>
                  <a:schemeClr val="lt1"/>
                </a:solidFill>
                <a:latin typeface="Barlow"/>
                <a:ea typeface="Barlow"/>
                <a:cs typeface="Barlow"/>
                <a:sym typeface="Barlow"/>
              </a:rPr>
              <a:t> 2026</a:t>
            </a:r>
            <a:endParaRPr b="0" i="0" sz="1800" u="none" cap="none" strike="noStrike">
              <a:solidFill>
                <a:schemeClr val="lt1"/>
              </a:solidFill>
              <a:latin typeface="Barlow"/>
              <a:ea typeface="Barlow"/>
              <a:cs typeface="Barlow"/>
              <a:sym typeface="Barlow"/>
            </a:endParaRPr>
          </a:p>
        </p:txBody>
      </p:sp>
      <p:sp>
        <p:nvSpPr>
          <p:cNvPr id="146" name="Google Shape;146;p4"/>
          <p:cNvSpPr txBox="1"/>
          <p:nvPr/>
        </p:nvSpPr>
        <p:spPr>
          <a:xfrm>
            <a:off x="9161225" y="3429150"/>
            <a:ext cx="2828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3</a:t>
            </a:r>
            <a:r>
              <a:rPr b="0" baseline="30000" i="0" lang="es-ES" sz="1800" u="none" cap="none" strike="noStrike">
                <a:solidFill>
                  <a:schemeClr val="lt1"/>
                </a:solidFill>
                <a:latin typeface="Barlow"/>
                <a:ea typeface="Barlow"/>
                <a:cs typeface="Barlow"/>
                <a:sym typeface="Barlow"/>
              </a:rPr>
              <a:t>e</a:t>
            </a:r>
            <a:r>
              <a:rPr b="0" i="0" lang="es-ES" sz="1800" u="none" cap="none" strike="noStrike">
                <a:solidFill>
                  <a:schemeClr val="lt1"/>
                </a:solidFill>
                <a:latin typeface="Barlow"/>
                <a:ea typeface="Barlow"/>
                <a:cs typeface="Barlow"/>
                <a:sym typeface="Barlow"/>
              </a:rPr>
              <a:t> bulletin - Bilan</a:t>
            </a:r>
            <a:endParaRPr b="0" i="0" sz="18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Date: </a:t>
            </a:r>
            <a:r>
              <a:rPr lang="es-ES" sz="1800">
                <a:solidFill>
                  <a:schemeClr val="lt1"/>
                </a:solidFill>
                <a:latin typeface="Barlow"/>
                <a:ea typeface="Barlow"/>
                <a:cs typeface="Barlow"/>
                <a:sym typeface="Barlow"/>
              </a:rPr>
              <a:t>30 juin</a:t>
            </a:r>
            <a:r>
              <a:rPr b="0" i="0" lang="es-ES" sz="1800" u="none" cap="none" strike="noStrike">
                <a:solidFill>
                  <a:schemeClr val="lt1"/>
                </a:solidFill>
                <a:latin typeface="Barlow"/>
                <a:ea typeface="Barlow"/>
                <a:cs typeface="Barlow"/>
                <a:sym typeface="Barlow"/>
              </a:rPr>
              <a:t> 2026</a:t>
            </a:r>
            <a:endParaRPr b="0" i="0" sz="1800" u="none" cap="none" strike="noStrike">
              <a:solidFill>
                <a:schemeClr val="lt1"/>
              </a:solidFill>
              <a:latin typeface="Barlow"/>
              <a:ea typeface="Barlow"/>
              <a:cs typeface="Barlow"/>
              <a:sym typeface="Barlow"/>
            </a:endParaRPr>
          </a:p>
        </p:txBody>
      </p:sp>
      <p:sp>
        <p:nvSpPr>
          <p:cNvPr id="147" name="Google Shape;147;p4"/>
          <p:cNvSpPr txBox="1"/>
          <p:nvPr/>
        </p:nvSpPr>
        <p:spPr>
          <a:xfrm>
            <a:off x="187350" y="4013850"/>
            <a:ext cx="2868600" cy="2569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chemeClr val="dk1"/>
                </a:solidFill>
                <a:latin typeface="Barlow"/>
                <a:ea typeface="Barlow"/>
                <a:cs typeface="Barlow"/>
                <a:sym typeface="Barlow"/>
              </a:rPr>
              <a:t>Cette communication écrite permet aux titulaires de vous transmettre leurs </a:t>
            </a:r>
            <a:r>
              <a:rPr b="1" i="0" lang="es-ES" sz="1300" u="none" cap="none" strike="noStrike">
                <a:solidFill>
                  <a:schemeClr val="dk1"/>
                </a:solidFill>
                <a:latin typeface="Barlow"/>
                <a:ea typeface="Barlow"/>
                <a:cs typeface="Barlow"/>
                <a:sym typeface="Barlow"/>
              </a:rPr>
              <a:t>observations </a:t>
            </a:r>
            <a:r>
              <a:rPr b="0" i="0" lang="es-ES" sz="1300" u="none" cap="none" strike="noStrike">
                <a:solidFill>
                  <a:schemeClr val="dk1"/>
                </a:solidFill>
                <a:latin typeface="Barlow"/>
                <a:ea typeface="Barlow"/>
                <a:cs typeface="Barlow"/>
                <a:sym typeface="Barlow"/>
              </a:rPr>
              <a:t>sur les aspects suivants:</a:t>
            </a:r>
            <a:endParaRPr b="0" i="0" sz="1300" u="none" cap="none" strike="noStrike">
              <a:solidFill>
                <a:schemeClr val="dk1"/>
              </a:solidFill>
              <a:latin typeface="Barlow"/>
              <a:ea typeface="Barlow"/>
              <a:cs typeface="Barlow"/>
              <a:sym typeface="Barlow"/>
            </a:endParaRPr>
          </a:p>
          <a:p>
            <a:pPr indent="-172549" lvl="0" marL="179999" marR="0" rtl="0" algn="l">
              <a:lnSpc>
                <a:spcPct val="100000"/>
              </a:lnSpc>
              <a:spcBef>
                <a:spcPts val="0"/>
              </a:spcBef>
              <a:spcAft>
                <a:spcPts val="0"/>
              </a:spcAft>
              <a:buClr>
                <a:schemeClr val="dk1"/>
              </a:buClr>
              <a:buSzPts val="1300"/>
              <a:buFont typeface="Barlow"/>
              <a:buChar char="●"/>
            </a:pPr>
            <a:r>
              <a:rPr b="0" i="0" lang="es-ES" sz="1300" u="none" cap="none" strike="noStrike">
                <a:solidFill>
                  <a:schemeClr val="dk1"/>
                </a:solidFill>
                <a:latin typeface="Barlow"/>
                <a:ea typeface="Barlow"/>
                <a:cs typeface="Barlow"/>
                <a:sym typeface="Barlow"/>
              </a:rPr>
              <a:t>Adaptation à la vie de la classe</a:t>
            </a:r>
            <a:endParaRPr b="0" i="0" sz="1300" u="none" cap="none" strike="noStrike">
              <a:solidFill>
                <a:schemeClr val="dk1"/>
              </a:solidFill>
              <a:latin typeface="Barlow"/>
              <a:ea typeface="Barlow"/>
              <a:cs typeface="Barlow"/>
              <a:sym typeface="Barlow"/>
            </a:endParaRPr>
          </a:p>
          <a:p>
            <a:pPr indent="-172549" lvl="0" marL="179999" marR="0" rtl="0" algn="l">
              <a:lnSpc>
                <a:spcPct val="100000"/>
              </a:lnSpc>
              <a:spcBef>
                <a:spcPts val="0"/>
              </a:spcBef>
              <a:spcAft>
                <a:spcPts val="0"/>
              </a:spcAft>
              <a:buClr>
                <a:schemeClr val="dk1"/>
              </a:buClr>
              <a:buSzPts val="1300"/>
              <a:buFont typeface="Barlow"/>
              <a:buChar char="●"/>
            </a:pPr>
            <a:r>
              <a:rPr b="0" i="0" lang="es-ES" sz="1300" u="none" cap="none" strike="noStrike">
                <a:solidFill>
                  <a:schemeClr val="dk1"/>
                </a:solidFill>
                <a:latin typeface="Barlow"/>
                <a:ea typeface="Barlow"/>
                <a:cs typeface="Barlow"/>
                <a:sym typeface="Barlow"/>
              </a:rPr>
              <a:t>Relations avec les enfants et les adultes</a:t>
            </a:r>
            <a:endParaRPr b="0" i="0" sz="1300" u="none" cap="none" strike="noStrike">
              <a:solidFill>
                <a:schemeClr val="dk1"/>
              </a:solidFill>
              <a:latin typeface="Barlow"/>
              <a:ea typeface="Barlow"/>
              <a:cs typeface="Barlow"/>
              <a:sym typeface="Barlow"/>
            </a:endParaRPr>
          </a:p>
          <a:p>
            <a:pPr indent="-172549" lvl="0" marL="179999" marR="0" rtl="0" algn="l">
              <a:lnSpc>
                <a:spcPct val="100000"/>
              </a:lnSpc>
              <a:spcBef>
                <a:spcPts val="0"/>
              </a:spcBef>
              <a:spcAft>
                <a:spcPts val="0"/>
              </a:spcAft>
              <a:buClr>
                <a:schemeClr val="dk1"/>
              </a:buClr>
              <a:buSzPts val="1300"/>
              <a:buFont typeface="Barlow"/>
              <a:buChar char="●"/>
            </a:pPr>
            <a:r>
              <a:rPr b="0" i="0" lang="es-ES" sz="1300" u="none" cap="none" strike="noStrike">
                <a:solidFill>
                  <a:schemeClr val="dk1"/>
                </a:solidFill>
                <a:latin typeface="Barlow"/>
                <a:ea typeface="Barlow"/>
                <a:cs typeface="Barlow"/>
                <a:sym typeface="Barlow"/>
              </a:rPr>
              <a:t>Communication</a:t>
            </a:r>
            <a:endParaRPr b="0" i="0" sz="1300" u="none" cap="none" strike="noStrike">
              <a:solidFill>
                <a:schemeClr val="dk1"/>
              </a:solidFill>
              <a:latin typeface="Barlow"/>
              <a:ea typeface="Barlow"/>
              <a:cs typeface="Barlow"/>
              <a:sym typeface="Barlow"/>
            </a:endParaRPr>
          </a:p>
          <a:p>
            <a:pPr indent="-172549" lvl="0" marL="179999" marR="0" rtl="0" algn="l">
              <a:lnSpc>
                <a:spcPct val="100000"/>
              </a:lnSpc>
              <a:spcBef>
                <a:spcPts val="0"/>
              </a:spcBef>
              <a:spcAft>
                <a:spcPts val="0"/>
              </a:spcAft>
              <a:buClr>
                <a:schemeClr val="dk1"/>
              </a:buClr>
              <a:buSzPts val="1300"/>
              <a:buFont typeface="Barlow"/>
              <a:buChar char="●"/>
            </a:pPr>
            <a:r>
              <a:rPr b="0" i="0" lang="es-ES" sz="1300" u="none" cap="none" strike="noStrike">
                <a:solidFill>
                  <a:schemeClr val="dk1"/>
                </a:solidFill>
                <a:latin typeface="Barlow"/>
                <a:ea typeface="Barlow"/>
                <a:cs typeface="Barlow"/>
                <a:sym typeface="Barlow"/>
              </a:rPr>
              <a:t>Participation aux activités</a:t>
            </a:r>
            <a:endParaRPr b="0" i="0" sz="1300" u="none" cap="none" strike="noStrike">
              <a:solidFill>
                <a:schemeClr val="dk1"/>
              </a:solidFill>
              <a:latin typeface="Barlow"/>
              <a:ea typeface="Barlow"/>
              <a:cs typeface="Barlow"/>
              <a:sym typeface="Barlow"/>
            </a:endParaRPr>
          </a:p>
        </p:txBody>
      </p:sp>
      <p:sp>
        <p:nvSpPr>
          <p:cNvPr id="148" name="Google Shape;148;p4"/>
          <p:cNvSpPr txBox="1"/>
          <p:nvPr/>
        </p:nvSpPr>
        <p:spPr>
          <a:xfrm>
            <a:off x="3204075" y="4003200"/>
            <a:ext cx="2730000" cy="2569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1" i="0" lang="es-ES" sz="1300" u="none" cap="none" strike="noStrike">
                <a:solidFill>
                  <a:schemeClr val="dk1"/>
                </a:solidFill>
                <a:latin typeface="Barlow"/>
                <a:ea typeface="Barlow"/>
                <a:cs typeface="Barlow"/>
                <a:sym typeface="Barlow"/>
              </a:rPr>
              <a:t>Rencontre de parents, pour tous:</a:t>
            </a:r>
            <a:endParaRPr b="1" i="0" sz="13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chemeClr val="dk1"/>
                </a:solidFill>
                <a:latin typeface="Barlow Medium"/>
                <a:ea typeface="Barlow Medium"/>
                <a:cs typeface="Barlow Medium"/>
                <a:sym typeface="Barlow Medium"/>
              </a:rPr>
              <a:t>DATE: Dans la semaine d</a:t>
            </a:r>
            <a:r>
              <a:rPr lang="es-ES" sz="1300">
                <a:solidFill>
                  <a:schemeClr val="dk1"/>
                </a:solidFill>
                <a:latin typeface="Barlow Medium"/>
                <a:ea typeface="Barlow Medium"/>
                <a:cs typeface="Barlow Medium"/>
                <a:sym typeface="Barlow Medium"/>
              </a:rPr>
              <a:t>u 17 nov.</a:t>
            </a:r>
            <a:endParaRPr b="0" i="0" sz="1300" u="none" cap="none" strike="noStrike">
              <a:solidFill>
                <a:schemeClr val="dk1"/>
              </a:solidFill>
              <a:latin typeface="Barlow Medium"/>
              <a:ea typeface="Barlow Medium"/>
              <a:cs typeface="Barlow Medium"/>
              <a:sym typeface="Barlow Medium"/>
            </a:endParaRPr>
          </a:p>
          <a:p>
            <a:pPr indent="0" lvl="0" marL="0" marR="0" rtl="0" algn="l">
              <a:lnSpc>
                <a:spcPct val="100000"/>
              </a:lnSpc>
              <a:spcBef>
                <a:spcPts val="400"/>
              </a:spcBef>
              <a:spcAft>
                <a:spcPts val="0"/>
              </a:spcAft>
              <a:buClr>
                <a:schemeClr val="dk1"/>
              </a:buClr>
              <a:buSzPts val="1100"/>
              <a:buFont typeface="Arial"/>
              <a:buNone/>
            </a:pPr>
            <a:r>
              <a:rPr b="0" i="0" lang="es-ES" sz="1300" u="none" cap="none" strike="noStrike">
                <a:solidFill>
                  <a:schemeClr val="dk1"/>
                </a:solidFill>
                <a:latin typeface="Barlow Medium"/>
                <a:ea typeface="Barlow Medium"/>
                <a:cs typeface="Barlow Medium"/>
                <a:sym typeface="Barlow Medium"/>
              </a:rPr>
              <a:t>Ce bulletin vous informe de </a:t>
            </a:r>
            <a:r>
              <a:rPr b="1" i="0" lang="es-ES" sz="1300" u="none" cap="none" strike="noStrike">
                <a:solidFill>
                  <a:schemeClr val="dk1"/>
                </a:solidFill>
                <a:latin typeface="Barlow"/>
                <a:ea typeface="Barlow"/>
                <a:cs typeface="Barlow"/>
                <a:sym typeface="Barlow"/>
              </a:rPr>
              <a:t>l’état de développement </a:t>
            </a:r>
            <a:r>
              <a:rPr b="0" i="0" lang="es-ES" sz="1300" u="none" cap="none" strike="noStrike">
                <a:solidFill>
                  <a:schemeClr val="dk1"/>
                </a:solidFill>
                <a:latin typeface="Barlow Medium"/>
                <a:ea typeface="Barlow Medium"/>
                <a:cs typeface="Barlow Medium"/>
                <a:sym typeface="Barlow Medium"/>
              </a:rPr>
              <a:t>de votre enfant au regard de </a:t>
            </a:r>
            <a:r>
              <a:rPr b="1" lang="es-ES" sz="1300">
                <a:solidFill>
                  <a:schemeClr val="dk1"/>
                </a:solidFill>
                <a:latin typeface="Barlow"/>
                <a:ea typeface="Barlow"/>
                <a:cs typeface="Barlow"/>
                <a:sym typeface="Barlow"/>
              </a:rPr>
              <a:t>trois </a:t>
            </a:r>
            <a:r>
              <a:rPr b="1" i="0" lang="es-ES" sz="1300" u="none" cap="none" strike="noStrike">
                <a:solidFill>
                  <a:schemeClr val="dk1"/>
                </a:solidFill>
                <a:latin typeface="Barlow"/>
                <a:ea typeface="Barlow"/>
                <a:cs typeface="Barlow"/>
                <a:sym typeface="Barlow"/>
              </a:rPr>
              <a:t> (</a:t>
            </a:r>
            <a:r>
              <a:rPr b="1" lang="es-ES" sz="1300">
                <a:solidFill>
                  <a:schemeClr val="dk1"/>
                </a:solidFill>
                <a:latin typeface="Barlow"/>
                <a:ea typeface="Barlow"/>
                <a:cs typeface="Barlow"/>
                <a:sym typeface="Barlow"/>
              </a:rPr>
              <a:t>3</a:t>
            </a:r>
            <a:r>
              <a:rPr b="1" i="0" lang="es-ES" sz="1300" u="none" cap="none" strike="noStrike">
                <a:solidFill>
                  <a:schemeClr val="dk1"/>
                </a:solidFill>
                <a:latin typeface="Barlow"/>
                <a:ea typeface="Barlow"/>
                <a:cs typeface="Barlow"/>
                <a:sym typeface="Barlow"/>
              </a:rPr>
              <a:t>) des cinq (5) compétences, par exemple*:</a:t>
            </a:r>
            <a:endParaRPr b="1" i="0" sz="1300" u="none" cap="none" strike="noStrike">
              <a:solidFill>
                <a:schemeClr val="dk1"/>
              </a:solidFill>
              <a:latin typeface="Barlow"/>
              <a:ea typeface="Barlow"/>
              <a:cs typeface="Barlow"/>
              <a:sym typeface="Barlow"/>
            </a:endParaRPr>
          </a:p>
          <a:p>
            <a:pPr indent="0" lvl="0" marL="0" marR="0" rtl="0" algn="l">
              <a:lnSpc>
                <a:spcPct val="100000"/>
              </a:lnSpc>
              <a:spcBef>
                <a:spcPts val="400"/>
              </a:spcBef>
              <a:spcAft>
                <a:spcPts val="0"/>
              </a:spcAft>
              <a:buClr>
                <a:schemeClr val="dk1"/>
              </a:buClr>
              <a:buSzPts val="1100"/>
              <a:buFont typeface="Arial"/>
              <a:buNone/>
            </a:pPr>
            <a:r>
              <a:t/>
            </a:r>
            <a:endParaRPr b="1" sz="900">
              <a:solidFill>
                <a:schemeClr val="dk1"/>
              </a:solidFill>
              <a:latin typeface="Barlow"/>
              <a:ea typeface="Barlow"/>
              <a:cs typeface="Barlow"/>
              <a:sym typeface="Barlow"/>
            </a:endParaRPr>
          </a:p>
          <a:p>
            <a:pPr indent="-172549" lvl="0" marL="179999" marR="0" rtl="0" algn="l">
              <a:lnSpc>
                <a:spcPct val="115000"/>
              </a:lnSpc>
              <a:spcBef>
                <a:spcPts val="0"/>
              </a:spcBef>
              <a:spcAft>
                <a:spcPts val="0"/>
              </a:spcAft>
              <a:buClr>
                <a:schemeClr val="dk1"/>
              </a:buClr>
              <a:buSzPts val="1300"/>
              <a:buFont typeface="Barlow Medium"/>
              <a:buChar char="●"/>
            </a:pPr>
            <a:r>
              <a:rPr b="0" i="0" lang="es-ES" sz="1300" u="none" cap="none" strike="noStrike">
                <a:solidFill>
                  <a:schemeClr val="dk1"/>
                </a:solidFill>
                <a:latin typeface="Barlow Medium"/>
                <a:ea typeface="Barlow Medium"/>
                <a:cs typeface="Barlow Medium"/>
                <a:sym typeface="Barlow Medium"/>
              </a:rPr>
              <a:t>Accroître son développement physique et moteur</a:t>
            </a:r>
            <a:endParaRPr b="0" i="0" sz="1300" u="none" cap="none" strike="noStrike">
              <a:solidFill>
                <a:schemeClr val="dk1"/>
              </a:solidFill>
              <a:latin typeface="Barlow Medium"/>
              <a:ea typeface="Barlow Medium"/>
              <a:cs typeface="Barlow Medium"/>
              <a:sym typeface="Barlow Medium"/>
            </a:endParaRPr>
          </a:p>
          <a:p>
            <a:pPr indent="-172549" lvl="0" marL="179999" marR="0" rtl="0" algn="l">
              <a:lnSpc>
                <a:spcPct val="115000"/>
              </a:lnSpc>
              <a:spcBef>
                <a:spcPts val="0"/>
              </a:spcBef>
              <a:spcAft>
                <a:spcPts val="0"/>
              </a:spcAft>
              <a:buClr>
                <a:schemeClr val="dk1"/>
              </a:buClr>
              <a:buSzPts val="1300"/>
              <a:buFont typeface="Barlow Medium"/>
              <a:buChar char="●"/>
            </a:pPr>
            <a:r>
              <a:rPr b="0" i="0" lang="es-ES" sz="1300" u="none" cap="none" strike="noStrike">
                <a:solidFill>
                  <a:schemeClr val="dk1"/>
                </a:solidFill>
                <a:latin typeface="Barlow Medium"/>
                <a:ea typeface="Barlow Medium"/>
                <a:cs typeface="Barlow Medium"/>
                <a:sym typeface="Barlow Medium"/>
              </a:rPr>
              <a:t>Construire sa conscience de soi</a:t>
            </a:r>
            <a:endParaRPr b="0" i="0" sz="1300" u="none" cap="none" strike="noStrike">
              <a:solidFill>
                <a:schemeClr val="dk1"/>
              </a:solidFill>
              <a:latin typeface="Barlow Medium"/>
              <a:ea typeface="Barlow Medium"/>
              <a:cs typeface="Barlow Medium"/>
              <a:sym typeface="Barlow Medium"/>
            </a:endParaRPr>
          </a:p>
          <a:p>
            <a:pPr indent="-172549" lvl="0" marL="179999" marR="0" rtl="0" algn="l">
              <a:lnSpc>
                <a:spcPct val="115000"/>
              </a:lnSpc>
              <a:spcBef>
                <a:spcPts val="0"/>
              </a:spcBef>
              <a:spcAft>
                <a:spcPts val="0"/>
              </a:spcAft>
              <a:buClr>
                <a:schemeClr val="dk1"/>
              </a:buClr>
              <a:buSzPts val="1300"/>
              <a:buFont typeface="Barlow Medium"/>
              <a:buChar char="●"/>
            </a:pPr>
            <a:r>
              <a:rPr b="0" i="0" lang="es-ES" sz="1300" u="none" cap="none" strike="noStrike">
                <a:solidFill>
                  <a:schemeClr val="dk1"/>
                </a:solidFill>
                <a:latin typeface="Barlow Medium"/>
                <a:ea typeface="Barlow Medium"/>
                <a:cs typeface="Barlow Medium"/>
                <a:sym typeface="Barlow Medium"/>
              </a:rPr>
              <a:t>Vivre des relations harmonieuses avec les autres </a:t>
            </a:r>
            <a:endParaRPr sz="1300">
              <a:solidFill>
                <a:schemeClr val="dk1"/>
              </a:solidFill>
              <a:latin typeface="Barlow Medium"/>
              <a:ea typeface="Barlow Medium"/>
              <a:cs typeface="Barlow Medium"/>
              <a:sym typeface="Barlow Medium"/>
            </a:endParaRPr>
          </a:p>
          <a:p>
            <a:pPr indent="0" lvl="0" marL="0" marR="0" rtl="0" algn="l">
              <a:lnSpc>
                <a:spcPct val="115000"/>
              </a:lnSpc>
              <a:spcBef>
                <a:spcPts val="0"/>
              </a:spcBef>
              <a:spcAft>
                <a:spcPts val="0"/>
              </a:spcAft>
              <a:buClr>
                <a:srgbClr val="000000"/>
              </a:buClr>
              <a:buSzPts val="1000"/>
              <a:buFont typeface="Arial"/>
              <a:buNone/>
            </a:pPr>
            <a:r>
              <a:rPr b="0" i="0" lang="es-ES" sz="1000" u="none" cap="none" strike="noStrike">
                <a:solidFill>
                  <a:schemeClr val="dk1"/>
                </a:solidFill>
                <a:latin typeface="Barlow Medium"/>
                <a:ea typeface="Barlow Medium"/>
                <a:cs typeface="Barlow Medium"/>
                <a:sym typeface="Barlow Medium"/>
              </a:rPr>
              <a:t>*Selon le cheminement de l’enfant</a:t>
            </a:r>
            <a:endParaRPr b="0" i="0" sz="1000" u="none" cap="none" strike="noStrike">
              <a:solidFill>
                <a:schemeClr val="dk1"/>
              </a:solidFill>
              <a:latin typeface="Barlow Medium"/>
              <a:ea typeface="Barlow Medium"/>
              <a:cs typeface="Barlow Medium"/>
              <a:sym typeface="Barlow Medium"/>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149" name="Google Shape;149;p4"/>
          <p:cNvSpPr txBox="1"/>
          <p:nvPr/>
        </p:nvSpPr>
        <p:spPr>
          <a:xfrm>
            <a:off x="9237525" y="4122725"/>
            <a:ext cx="2730000" cy="191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00"/>
              <a:buFont typeface="Arial"/>
              <a:buNone/>
            </a:pPr>
            <a:r>
              <a:rPr b="0" i="0" lang="es-ES" sz="1300" u="none" cap="none" strike="noStrike">
                <a:solidFill>
                  <a:schemeClr val="dk1"/>
                </a:solidFill>
                <a:latin typeface="Barlow"/>
                <a:ea typeface="Barlow"/>
                <a:cs typeface="Barlow"/>
                <a:sym typeface="Barlow"/>
              </a:rPr>
              <a:t>Le bulletin de fin d’année  rend compte de </a:t>
            </a:r>
            <a:r>
              <a:rPr b="1" i="0" lang="es-ES" sz="1300" u="none" cap="none" strike="noStrike">
                <a:solidFill>
                  <a:schemeClr val="dk1"/>
                </a:solidFill>
                <a:latin typeface="Barlow"/>
                <a:ea typeface="Barlow"/>
                <a:cs typeface="Barlow"/>
                <a:sym typeface="Barlow"/>
              </a:rPr>
              <a:t>l’état de développement </a:t>
            </a:r>
            <a:r>
              <a:rPr b="0" i="0" lang="es-ES" sz="1300" u="none" cap="none" strike="noStrike">
                <a:solidFill>
                  <a:schemeClr val="dk1"/>
                </a:solidFill>
                <a:latin typeface="Barlow"/>
                <a:ea typeface="Barlow"/>
                <a:cs typeface="Barlow"/>
                <a:sym typeface="Barlow"/>
              </a:rPr>
              <a:t>de votre enfant au regard de toutes les compétences (les 5 domaines) du programme. </a:t>
            </a:r>
            <a:endParaRPr b="0" i="0" sz="100" u="none" cap="none" strike="noStrike">
              <a:solidFill>
                <a:schemeClr val="dk1"/>
              </a:solidFill>
              <a:latin typeface="Arial"/>
              <a:ea typeface="Arial"/>
              <a:cs typeface="Arial"/>
              <a:sym typeface="Arial"/>
            </a:endParaRPr>
          </a:p>
        </p:txBody>
      </p:sp>
      <p:sp>
        <p:nvSpPr>
          <p:cNvPr id="150" name="Google Shape;150;p4"/>
          <p:cNvSpPr txBox="1"/>
          <p:nvPr/>
        </p:nvSpPr>
        <p:spPr>
          <a:xfrm>
            <a:off x="6220800" y="4013850"/>
            <a:ext cx="2828400" cy="2569200"/>
          </a:xfrm>
          <a:prstGeom prst="rect">
            <a:avLst/>
          </a:prstGeom>
          <a:noFill/>
          <a:ln>
            <a:noFill/>
          </a:ln>
        </p:spPr>
        <p:txBody>
          <a:bodyPr anchorCtr="0" anchor="t" bIns="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1" i="0" lang="es-ES" sz="1300" u="none" cap="none" strike="noStrike">
                <a:solidFill>
                  <a:schemeClr val="dk1"/>
                </a:solidFill>
                <a:latin typeface="Barlow"/>
                <a:ea typeface="Barlow"/>
                <a:cs typeface="Barlow"/>
                <a:sym typeface="Barlow"/>
              </a:rPr>
              <a:t>Rencontre de parents sur invitation:</a:t>
            </a:r>
            <a:endParaRPr b="1" i="0" sz="13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chemeClr val="dk1"/>
                </a:solidFill>
                <a:latin typeface="Barlow Medium"/>
                <a:ea typeface="Barlow Medium"/>
                <a:cs typeface="Barlow Medium"/>
                <a:sym typeface="Barlow Medium"/>
              </a:rPr>
              <a:t>DATE:  D</a:t>
            </a:r>
            <a:r>
              <a:rPr lang="es-ES" sz="1300">
                <a:solidFill>
                  <a:schemeClr val="dk1"/>
                </a:solidFill>
                <a:latin typeface="Barlow Medium"/>
                <a:ea typeface="Barlow Medium"/>
                <a:cs typeface="Barlow Medium"/>
                <a:sym typeface="Barlow Medium"/>
              </a:rPr>
              <a:t>ans la semaine du 23 fév.</a:t>
            </a:r>
            <a:endParaRPr b="0" i="0" sz="1300" u="none" cap="none" strike="noStrike">
              <a:solidFill>
                <a:schemeClr val="dk1"/>
              </a:solidFill>
              <a:latin typeface="Barlow Medium"/>
              <a:ea typeface="Barlow Medium"/>
              <a:cs typeface="Barlow Medium"/>
              <a:sym typeface="Barlow Medium"/>
            </a:endParaRPr>
          </a:p>
          <a:p>
            <a:pPr indent="0" lvl="0" marL="0" marR="0" rtl="0" algn="l">
              <a:lnSpc>
                <a:spcPct val="100000"/>
              </a:lnSpc>
              <a:spcBef>
                <a:spcPts val="400"/>
              </a:spcBef>
              <a:spcAft>
                <a:spcPts val="0"/>
              </a:spcAft>
              <a:buClr>
                <a:srgbClr val="000000"/>
              </a:buClr>
              <a:buSzPts val="1300"/>
              <a:buFont typeface="Arial"/>
              <a:buNone/>
            </a:pPr>
            <a:r>
              <a:rPr b="0" i="0" lang="es-ES" sz="1300" u="none" cap="none" strike="noStrike">
                <a:solidFill>
                  <a:schemeClr val="dk1"/>
                </a:solidFill>
                <a:latin typeface="Barlow Medium"/>
                <a:ea typeface="Barlow Medium"/>
                <a:cs typeface="Barlow Medium"/>
                <a:sym typeface="Barlow Medium"/>
              </a:rPr>
              <a:t>Ce bulletin vous informe de </a:t>
            </a:r>
            <a:r>
              <a:rPr b="1" i="0" lang="es-ES" sz="1300" u="none" cap="none" strike="noStrike">
                <a:solidFill>
                  <a:schemeClr val="dk1"/>
                </a:solidFill>
                <a:latin typeface="Barlow"/>
                <a:ea typeface="Barlow"/>
                <a:cs typeface="Barlow"/>
                <a:sym typeface="Barlow"/>
              </a:rPr>
              <a:t>l’état de développement</a:t>
            </a:r>
            <a:r>
              <a:rPr b="0" i="0" lang="es-ES" sz="1300" u="none" cap="none" strike="noStrike">
                <a:solidFill>
                  <a:schemeClr val="dk1"/>
                </a:solidFill>
                <a:latin typeface="Barlow Medium"/>
                <a:ea typeface="Barlow Medium"/>
                <a:cs typeface="Barlow Medium"/>
                <a:sym typeface="Barlow Medium"/>
              </a:rPr>
              <a:t> de votre enfant au regard </a:t>
            </a:r>
            <a:r>
              <a:rPr lang="es-ES" sz="1300">
                <a:solidFill>
                  <a:schemeClr val="dk1"/>
                </a:solidFill>
                <a:latin typeface="Barlow Medium"/>
                <a:ea typeface="Barlow Medium"/>
                <a:cs typeface="Barlow Medium"/>
                <a:sym typeface="Barlow Medium"/>
              </a:rPr>
              <a:t>de </a:t>
            </a:r>
            <a:r>
              <a:rPr b="1" lang="es-ES" sz="1300">
                <a:solidFill>
                  <a:schemeClr val="dk1"/>
                </a:solidFill>
                <a:latin typeface="Barlow"/>
                <a:ea typeface="Barlow"/>
                <a:cs typeface="Barlow"/>
                <a:sym typeface="Barlow"/>
              </a:rPr>
              <a:t>trois (3) des </a:t>
            </a:r>
            <a:r>
              <a:rPr b="1" i="0" lang="es-ES" sz="1300" u="none" cap="none" strike="noStrike">
                <a:solidFill>
                  <a:schemeClr val="dk1"/>
                </a:solidFill>
                <a:latin typeface="Barlow"/>
                <a:ea typeface="Barlow"/>
                <a:cs typeface="Barlow"/>
                <a:sym typeface="Barlow"/>
              </a:rPr>
              <a:t>cinq (5) compétences, par exemple*:</a:t>
            </a:r>
            <a:endParaRPr b="1" i="0" sz="1300" u="none" cap="none" strike="noStrike">
              <a:solidFill>
                <a:schemeClr val="dk1"/>
              </a:solidFill>
              <a:latin typeface="Barlow"/>
              <a:ea typeface="Barlow"/>
              <a:cs typeface="Barlow"/>
              <a:sym typeface="Barlow"/>
            </a:endParaRPr>
          </a:p>
          <a:p>
            <a:pPr indent="0" lvl="0" marL="0" marR="0" rtl="0" algn="l">
              <a:lnSpc>
                <a:spcPct val="115000"/>
              </a:lnSpc>
              <a:spcBef>
                <a:spcPts val="0"/>
              </a:spcBef>
              <a:spcAft>
                <a:spcPts val="0"/>
              </a:spcAft>
              <a:buNone/>
            </a:pPr>
            <a:r>
              <a:t/>
            </a:r>
            <a:endParaRPr sz="1300">
              <a:solidFill>
                <a:schemeClr val="dk1"/>
              </a:solidFill>
              <a:latin typeface="Barlow Medium"/>
              <a:ea typeface="Barlow Medium"/>
              <a:cs typeface="Barlow Medium"/>
              <a:sym typeface="Barlow Medium"/>
            </a:endParaRPr>
          </a:p>
          <a:p>
            <a:pPr indent="-172549" lvl="0" marL="179999" marR="0" rtl="0" algn="l">
              <a:lnSpc>
                <a:spcPct val="115000"/>
              </a:lnSpc>
              <a:spcBef>
                <a:spcPts val="0"/>
              </a:spcBef>
              <a:spcAft>
                <a:spcPts val="0"/>
              </a:spcAft>
              <a:buClr>
                <a:schemeClr val="dk1"/>
              </a:buClr>
              <a:buSzPts val="1300"/>
              <a:buFont typeface="Barlow Medium"/>
              <a:buChar char="●"/>
            </a:pPr>
            <a:r>
              <a:rPr b="0" i="0" lang="es-ES" sz="1300" u="none" cap="none" strike="noStrike">
                <a:solidFill>
                  <a:schemeClr val="dk1"/>
                </a:solidFill>
                <a:latin typeface="Barlow Medium"/>
                <a:ea typeface="Barlow Medium"/>
                <a:cs typeface="Barlow Medium"/>
                <a:sym typeface="Barlow Medium"/>
              </a:rPr>
              <a:t>Vivre des relations harmonieuses avec les autres </a:t>
            </a:r>
            <a:endParaRPr b="0" i="0" sz="1300" u="none" cap="none" strike="noStrike">
              <a:solidFill>
                <a:schemeClr val="dk1"/>
              </a:solidFill>
              <a:latin typeface="Barlow Medium"/>
              <a:ea typeface="Barlow Medium"/>
              <a:cs typeface="Barlow Medium"/>
              <a:sym typeface="Barlow Medium"/>
            </a:endParaRPr>
          </a:p>
          <a:p>
            <a:pPr indent="-172549" lvl="0" marL="179999" marR="0" rtl="0" algn="l">
              <a:lnSpc>
                <a:spcPct val="115000"/>
              </a:lnSpc>
              <a:spcBef>
                <a:spcPts val="0"/>
              </a:spcBef>
              <a:spcAft>
                <a:spcPts val="0"/>
              </a:spcAft>
              <a:buClr>
                <a:schemeClr val="dk1"/>
              </a:buClr>
              <a:buSzPts val="1300"/>
              <a:buFont typeface="Barlow Medium"/>
              <a:buChar char="●"/>
            </a:pPr>
            <a:r>
              <a:rPr b="0" i="0" lang="es-ES" sz="1300" u="none" cap="none" strike="noStrike">
                <a:solidFill>
                  <a:schemeClr val="dk1"/>
                </a:solidFill>
                <a:latin typeface="Barlow Medium"/>
                <a:ea typeface="Barlow Medium"/>
                <a:cs typeface="Barlow Medium"/>
                <a:sym typeface="Barlow Medium"/>
              </a:rPr>
              <a:t>Communiquer à l’oral et à l’écrit</a:t>
            </a:r>
            <a:endParaRPr b="0" i="0" sz="1300" u="none" cap="none" strike="noStrike">
              <a:solidFill>
                <a:schemeClr val="dk1"/>
              </a:solidFill>
              <a:latin typeface="Barlow Medium"/>
              <a:ea typeface="Barlow Medium"/>
              <a:cs typeface="Barlow Medium"/>
              <a:sym typeface="Barlow Medium"/>
            </a:endParaRPr>
          </a:p>
          <a:p>
            <a:pPr indent="-172549" lvl="0" marL="179999" marR="0" rtl="0" algn="l">
              <a:lnSpc>
                <a:spcPct val="115000"/>
              </a:lnSpc>
              <a:spcBef>
                <a:spcPts val="0"/>
              </a:spcBef>
              <a:spcAft>
                <a:spcPts val="0"/>
              </a:spcAft>
              <a:buClr>
                <a:schemeClr val="dk1"/>
              </a:buClr>
              <a:buSzPts val="1300"/>
              <a:buFont typeface="Barlow Medium"/>
              <a:buChar char="●"/>
            </a:pPr>
            <a:r>
              <a:rPr b="0" i="0" lang="es-ES" sz="1300" u="none" cap="none" strike="noStrike">
                <a:solidFill>
                  <a:schemeClr val="dk1"/>
                </a:solidFill>
                <a:latin typeface="Barlow Medium"/>
                <a:ea typeface="Barlow Medium"/>
                <a:cs typeface="Barlow Medium"/>
                <a:sym typeface="Barlow Medium"/>
              </a:rPr>
              <a:t>Découvrir le monde qui l’entoure    </a:t>
            </a:r>
            <a:endParaRPr b="0" i="0" sz="1300" u="none" cap="none" strike="noStrike">
              <a:solidFill>
                <a:schemeClr val="dk1"/>
              </a:solidFill>
              <a:latin typeface="Barlow Medium"/>
              <a:ea typeface="Barlow Medium"/>
              <a:cs typeface="Barlow Medium"/>
              <a:sym typeface="Barlow Medium"/>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Barlow"/>
              <a:ea typeface="Barlow"/>
              <a:cs typeface="Barlow"/>
              <a:sym typeface="Barlow"/>
            </a:endParaRPr>
          </a:p>
          <a:p>
            <a:pPr indent="0" lvl="0" marL="0" marR="0" rtl="0" algn="l">
              <a:lnSpc>
                <a:spcPct val="115000"/>
              </a:lnSpc>
              <a:spcBef>
                <a:spcPts val="0"/>
              </a:spcBef>
              <a:spcAft>
                <a:spcPts val="0"/>
              </a:spcAft>
              <a:buClr>
                <a:schemeClr val="dk1"/>
              </a:buClr>
              <a:buSzPts val="1100"/>
              <a:buFont typeface="Arial"/>
              <a:buNone/>
            </a:pPr>
            <a:r>
              <a:rPr b="0" i="0" lang="es-ES" sz="1000" u="none" cap="none" strike="noStrike">
                <a:solidFill>
                  <a:schemeClr val="dk1"/>
                </a:solidFill>
                <a:latin typeface="Barlow Medium"/>
                <a:ea typeface="Barlow Medium"/>
                <a:cs typeface="Barlow Medium"/>
                <a:sym typeface="Barlow Medium"/>
              </a:rPr>
              <a:t>*Selon le cheminement de l’enfant</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5"/>
          <p:cNvSpPr txBox="1"/>
          <p:nvPr/>
        </p:nvSpPr>
        <p:spPr>
          <a:xfrm>
            <a:off x="321975" y="166400"/>
            <a:ext cx="11774700" cy="7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rPr b="0" i="0" lang="es-ES" sz="3200" u="none" cap="none" strike="noStrike">
                <a:solidFill>
                  <a:schemeClr val="dk1"/>
                </a:solidFill>
                <a:latin typeface="Barlow"/>
                <a:ea typeface="Barlow"/>
                <a:cs typeface="Barlow"/>
                <a:sym typeface="Barlow"/>
              </a:rPr>
              <a:t>Bulletin: Portrait du développement de votre enfant</a:t>
            </a:r>
            <a:endParaRPr b="0" i="0" sz="22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cxnSp>
        <p:nvCxnSpPr>
          <p:cNvPr id="156" name="Google Shape;156;p5"/>
          <p:cNvCxnSpPr/>
          <p:nvPr/>
        </p:nvCxnSpPr>
        <p:spPr>
          <a:xfrm flipH="1" rot="10800000">
            <a:off x="459818" y="847845"/>
            <a:ext cx="1454700" cy="9600"/>
          </a:xfrm>
          <a:prstGeom prst="straightConnector1">
            <a:avLst/>
          </a:prstGeom>
          <a:noFill/>
          <a:ln cap="flat" cmpd="sng" w="19050">
            <a:solidFill>
              <a:srgbClr val="E78A61"/>
            </a:solidFill>
            <a:prstDash val="solid"/>
            <a:miter lim="800000"/>
            <a:headEnd len="sm" w="sm" type="none"/>
            <a:tailEnd len="sm" w="sm" type="none"/>
          </a:ln>
        </p:spPr>
      </p:cxnSp>
      <p:sp>
        <p:nvSpPr>
          <p:cNvPr id="157" name="Google Shape;157;p5"/>
          <p:cNvSpPr txBox="1"/>
          <p:nvPr/>
        </p:nvSpPr>
        <p:spPr>
          <a:xfrm>
            <a:off x="386100" y="905000"/>
            <a:ext cx="9902700" cy="345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s-ES" sz="1800" u="none" cap="none" strike="noStrike">
                <a:solidFill>
                  <a:schemeClr val="dk1"/>
                </a:solidFill>
                <a:latin typeface="Barlow"/>
                <a:ea typeface="Barlow"/>
                <a:cs typeface="Barlow"/>
                <a:sym typeface="Barlow"/>
              </a:rPr>
              <a:t>Les observations au quotidien, les conversations ainsi que les traces conservées (ex.: bricolages, photos, travaux) permettront de faire un </a:t>
            </a:r>
            <a:r>
              <a:rPr b="1" i="0" lang="es-ES" sz="1800" u="none" cap="none" strike="noStrike">
                <a:solidFill>
                  <a:schemeClr val="dk1"/>
                </a:solidFill>
                <a:latin typeface="Barlow"/>
                <a:ea typeface="Barlow"/>
                <a:cs typeface="Barlow"/>
                <a:sym typeface="Barlow"/>
              </a:rPr>
              <a:t>portrait </a:t>
            </a:r>
            <a:r>
              <a:rPr b="0" i="0" lang="es-ES" sz="1800" u="none" cap="none" strike="noStrike">
                <a:solidFill>
                  <a:schemeClr val="dk1"/>
                </a:solidFill>
                <a:latin typeface="Barlow"/>
                <a:ea typeface="Barlow"/>
                <a:cs typeface="Barlow"/>
                <a:sym typeface="Barlow"/>
              </a:rPr>
              <a:t>du développement global de votre enfant.</a:t>
            </a:r>
            <a:endParaRPr b="0" i="0" sz="18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100"/>
              <a:buFont typeface="Arial"/>
              <a:buNone/>
            </a:pPr>
            <a:r>
              <a:rPr b="0" i="0" lang="es-ES" sz="1800" u="none" cap="none" strike="noStrike">
                <a:solidFill>
                  <a:schemeClr val="dk1"/>
                </a:solidFill>
                <a:latin typeface="Barlow"/>
                <a:ea typeface="Barlow"/>
                <a:cs typeface="Barlow"/>
                <a:sym typeface="Barlow"/>
              </a:rPr>
              <a:t>À l’éducation préscolaire, conformément aux modifications du Régime pédagogique, </a:t>
            </a:r>
            <a:r>
              <a:rPr b="1" i="0" lang="es-ES" sz="1800" u="none" cap="none" strike="noStrike">
                <a:solidFill>
                  <a:schemeClr val="dk1"/>
                </a:solidFill>
                <a:latin typeface="Barlow"/>
                <a:ea typeface="Barlow"/>
                <a:cs typeface="Barlow"/>
                <a:sym typeface="Barlow"/>
              </a:rPr>
              <a:t>il n’y a plus de résultat au bulletin.</a:t>
            </a:r>
            <a:r>
              <a:rPr b="0" i="0" lang="es-ES" sz="1800" u="none" cap="none" strike="noStrike">
                <a:solidFill>
                  <a:schemeClr val="dk1"/>
                </a:solidFill>
                <a:latin typeface="Barlow"/>
                <a:ea typeface="Barlow"/>
                <a:cs typeface="Barlow"/>
                <a:sym typeface="Barlow"/>
              </a:rPr>
              <a:t> Les informations transmises se présenteront sous la forme de constats:</a:t>
            </a:r>
            <a:endParaRPr b="0" i="0" sz="1800" u="none" cap="none" strike="noStrike">
              <a:solidFill>
                <a:schemeClr val="dk1"/>
              </a:solidFill>
              <a:latin typeface="Barlow"/>
              <a:ea typeface="Barlow"/>
              <a:cs typeface="Barlow"/>
              <a:sym typeface="Barlow"/>
            </a:endParaRPr>
          </a:p>
          <a:p>
            <a:pPr indent="-342900" lvl="0" marL="457200" marR="0" rtl="0" algn="l">
              <a:lnSpc>
                <a:spcPct val="100000"/>
              </a:lnSpc>
              <a:spcBef>
                <a:spcPts val="1000"/>
              </a:spcBef>
              <a:spcAft>
                <a:spcPts val="0"/>
              </a:spcAft>
              <a:buClr>
                <a:schemeClr val="dk1"/>
              </a:buClr>
              <a:buSzPts val="1800"/>
              <a:buFont typeface="Barlow"/>
              <a:buChar char="●"/>
            </a:pPr>
            <a:r>
              <a:rPr b="0" i="1" lang="es-ES" sz="1800" u="none" cap="none" strike="noStrike">
                <a:solidFill>
                  <a:schemeClr val="dk1"/>
                </a:solidFill>
                <a:latin typeface="Barlow"/>
                <a:ea typeface="Barlow"/>
                <a:cs typeface="Barlow"/>
                <a:sym typeface="Barlow"/>
              </a:rPr>
              <a:t>L’élève se développe très bien au regard de la compétence visée</a:t>
            </a:r>
            <a:endParaRPr b="0" i="1" sz="1800" u="none" cap="none" strike="noStrike">
              <a:solidFill>
                <a:schemeClr val="dk1"/>
              </a:solidFill>
              <a:latin typeface="Barlow"/>
              <a:ea typeface="Barlow"/>
              <a:cs typeface="Barlow"/>
              <a:sym typeface="Barlow"/>
            </a:endParaRPr>
          </a:p>
          <a:p>
            <a:pPr indent="-342900" lvl="0" marL="457200" marR="0" rtl="0" algn="l">
              <a:lnSpc>
                <a:spcPct val="100000"/>
              </a:lnSpc>
              <a:spcBef>
                <a:spcPts val="0"/>
              </a:spcBef>
              <a:spcAft>
                <a:spcPts val="0"/>
              </a:spcAft>
              <a:buClr>
                <a:schemeClr val="dk1"/>
              </a:buClr>
              <a:buSzPts val="1800"/>
              <a:buFont typeface="Barlow"/>
              <a:buChar char="●"/>
            </a:pPr>
            <a:r>
              <a:rPr b="0" i="1" lang="es-ES" sz="1800" u="none" cap="none" strike="noStrike">
                <a:solidFill>
                  <a:schemeClr val="dk1"/>
                </a:solidFill>
                <a:latin typeface="Barlow"/>
                <a:ea typeface="Barlow"/>
                <a:cs typeface="Barlow"/>
                <a:sym typeface="Barlow"/>
              </a:rPr>
              <a:t>L’élève se développe adéquatement au regard de la compétence visée</a:t>
            </a:r>
            <a:endParaRPr b="0" i="1" sz="1800" u="none" cap="none" strike="noStrike">
              <a:solidFill>
                <a:schemeClr val="dk1"/>
              </a:solidFill>
              <a:latin typeface="Barlow"/>
              <a:ea typeface="Barlow"/>
              <a:cs typeface="Barlow"/>
              <a:sym typeface="Barlow"/>
            </a:endParaRPr>
          </a:p>
          <a:p>
            <a:pPr indent="-342900" lvl="0" marL="457200" marR="0" rtl="0" algn="l">
              <a:lnSpc>
                <a:spcPct val="100000"/>
              </a:lnSpc>
              <a:spcBef>
                <a:spcPts val="0"/>
              </a:spcBef>
              <a:spcAft>
                <a:spcPts val="0"/>
              </a:spcAft>
              <a:buClr>
                <a:schemeClr val="dk1"/>
              </a:buClr>
              <a:buSzPts val="1800"/>
              <a:buFont typeface="Barlow"/>
              <a:buChar char="●"/>
            </a:pPr>
            <a:r>
              <a:rPr b="0" i="1" lang="es-ES" sz="1800" u="none" cap="none" strike="noStrike">
                <a:solidFill>
                  <a:schemeClr val="dk1"/>
                </a:solidFill>
                <a:latin typeface="Barlow"/>
                <a:ea typeface="Barlow"/>
                <a:cs typeface="Barlow"/>
                <a:sym typeface="Barlow"/>
              </a:rPr>
              <a:t>L’élève se développe avec certaines difficultés au regard de la compétence visée </a:t>
            </a:r>
            <a:endParaRPr b="0" i="1" sz="1800" u="none" cap="none" strike="noStrike">
              <a:solidFill>
                <a:schemeClr val="dk1"/>
              </a:solidFill>
              <a:latin typeface="Barlow"/>
              <a:ea typeface="Barlow"/>
              <a:cs typeface="Barlow"/>
              <a:sym typeface="Barlow"/>
            </a:endParaRPr>
          </a:p>
          <a:p>
            <a:pPr indent="-342900" lvl="0" marL="457200" marR="0" rtl="0" algn="l">
              <a:lnSpc>
                <a:spcPct val="100000"/>
              </a:lnSpc>
              <a:spcBef>
                <a:spcPts val="0"/>
              </a:spcBef>
              <a:spcAft>
                <a:spcPts val="0"/>
              </a:spcAft>
              <a:buClr>
                <a:schemeClr val="dk1"/>
              </a:buClr>
              <a:buSzPts val="1800"/>
              <a:buFont typeface="Barlow"/>
              <a:buChar char="●"/>
            </a:pPr>
            <a:r>
              <a:rPr b="0" i="1" lang="es-ES" sz="1800" u="none" cap="none" strike="noStrike">
                <a:solidFill>
                  <a:schemeClr val="dk1"/>
                </a:solidFill>
                <a:latin typeface="Barlow"/>
                <a:ea typeface="Barlow"/>
                <a:cs typeface="Barlow"/>
                <a:sym typeface="Barlow"/>
              </a:rPr>
              <a:t>L’élève se développe avec des difficultés importantes au regard de la compétence visée </a:t>
            </a:r>
            <a:endParaRPr b="0" i="1" sz="18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800"/>
              <a:buFont typeface="Arial"/>
              <a:buNone/>
            </a:pPr>
            <a:r>
              <a:rPr b="0" i="0" lang="es-ES" sz="1800" u="none" cap="none" strike="noStrike">
                <a:solidFill>
                  <a:schemeClr val="dk1"/>
                </a:solidFill>
                <a:latin typeface="Barlow"/>
                <a:ea typeface="Barlow"/>
                <a:cs typeface="Barlow"/>
                <a:sym typeface="Barlow"/>
              </a:rPr>
              <a:t>Le titulaire partagera également des informations concernant les </a:t>
            </a:r>
            <a:r>
              <a:rPr b="1" i="0" lang="es-ES" sz="1800" u="none" cap="none" strike="noStrike">
                <a:solidFill>
                  <a:schemeClr val="dk1"/>
                </a:solidFill>
                <a:latin typeface="Barlow"/>
                <a:ea typeface="Barlow"/>
                <a:cs typeface="Barlow"/>
                <a:sym typeface="Barlow"/>
              </a:rPr>
              <a:t>progrès </a:t>
            </a:r>
            <a:r>
              <a:rPr b="0" i="0" lang="es-ES" sz="1800" u="none" cap="none" strike="noStrike">
                <a:solidFill>
                  <a:schemeClr val="dk1"/>
                </a:solidFill>
                <a:latin typeface="Barlow"/>
                <a:ea typeface="Barlow"/>
                <a:cs typeface="Barlow"/>
                <a:sym typeface="Barlow"/>
              </a:rPr>
              <a:t>et les </a:t>
            </a:r>
            <a:r>
              <a:rPr b="1" i="0" lang="es-ES" sz="1800" u="none" cap="none" strike="noStrike">
                <a:solidFill>
                  <a:schemeClr val="dk1"/>
                </a:solidFill>
                <a:latin typeface="Barlow"/>
                <a:ea typeface="Barlow"/>
                <a:cs typeface="Barlow"/>
                <a:sym typeface="Barlow"/>
              </a:rPr>
              <a:t>défis </a:t>
            </a:r>
            <a:r>
              <a:rPr b="0" i="0" lang="es-ES" sz="1800" u="none" cap="none" strike="noStrike">
                <a:solidFill>
                  <a:schemeClr val="dk1"/>
                </a:solidFill>
                <a:latin typeface="Barlow"/>
                <a:ea typeface="Barlow"/>
                <a:cs typeface="Barlow"/>
                <a:sym typeface="Barlow"/>
              </a:rPr>
              <a:t>de votre enfant ainsi que des commentaires personnalisés, au besoin.</a:t>
            </a:r>
            <a:endParaRPr b="0" i="0" sz="1800" u="none" cap="none" strike="noStrike">
              <a:solidFill>
                <a:schemeClr val="dk1"/>
              </a:solidFill>
              <a:latin typeface="Barlow"/>
              <a:ea typeface="Barlow"/>
              <a:cs typeface="Barlow"/>
              <a:sym typeface="Barlow"/>
            </a:endParaRPr>
          </a:p>
        </p:txBody>
      </p:sp>
      <p:pic>
        <p:nvPicPr>
          <p:cNvPr id="158" name="Google Shape;158;p5"/>
          <p:cNvPicPr preferRelativeResize="0"/>
          <p:nvPr/>
        </p:nvPicPr>
        <p:blipFill rotWithShape="1">
          <a:blip r:embed="rId3">
            <a:alphaModFix/>
          </a:blip>
          <a:srcRect b="0" l="25955" r="20789" t="0"/>
          <a:stretch/>
        </p:blipFill>
        <p:spPr>
          <a:xfrm>
            <a:off x="10288800" y="1070750"/>
            <a:ext cx="1903200" cy="238155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0045_Jefferson_Template_SlidesMani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Andree-Anne Goudreau</dc:creator>
</cp:coreProperties>
</file>